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4" r:id="rId12"/>
    <p:sldId id="299" r:id="rId13"/>
    <p:sldId id="335"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10234613"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3DF"/>
    <a:srgbClr val="1C7DDB"/>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22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434999" cy="358161"/>
          </a:xfrm>
          <a:prstGeom prst="rect">
            <a:avLst/>
          </a:prstGeom>
        </p:spPr>
        <p:txBody>
          <a:bodyPr vert="horz" lIns="181892" tIns="90946" rIns="181892" bIns="90946" rtlCol="0"/>
          <a:lstStyle>
            <a:lvl1pPr algn="l">
              <a:defRPr sz="24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797246" y="2"/>
            <a:ext cx="4434999" cy="358161"/>
          </a:xfrm>
          <a:prstGeom prst="rect">
            <a:avLst/>
          </a:prstGeom>
        </p:spPr>
        <p:txBody>
          <a:bodyPr vert="horz" lIns="181892" tIns="90946" rIns="181892" bIns="90946" rtlCol="0"/>
          <a:lstStyle>
            <a:lvl1pPr algn="r">
              <a:defRPr sz="2400"/>
            </a:lvl1pPr>
          </a:lstStyle>
          <a:p>
            <a:fld id="{C61B1DFE-DEC1-F84C-B64B-0BC4AFB87332}" type="datetimeFigureOut">
              <a:rPr lang="en-US" smtClean="0"/>
              <a:t>10/14/2022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744318"/>
            <a:ext cx="4434999" cy="358157"/>
          </a:xfrm>
          <a:prstGeom prst="rect">
            <a:avLst/>
          </a:prstGeom>
        </p:spPr>
        <p:txBody>
          <a:bodyPr vert="horz" lIns="181892" tIns="90946" rIns="181892" bIns="90946" rtlCol="0" anchor="b"/>
          <a:lstStyle>
            <a:lvl1pPr algn="l">
              <a:defRPr sz="24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797246" y="6744318"/>
            <a:ext cx="4434999" cy="358157"/>
          </a:xfrm>
          <a:prstGeom prst="rect">
            <a:avLst/>
          </a:prstGeom>
        </p:spPr>
        <p:txBody>
          <a:bodyPr vert="horz" lIns="181892" tIns="90946" rIns="181892" bIns="90946" rtlCol="0" anchor="b"/>
          <a:lstStyle>
            <a:lvl1pPr algn="r">
              <a:defRPr sz="24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1754374"/>
          </a:xfrm>
          <a:prstGeom prst="rect">
            <a:avLst/>
          </a:prstGeom>
        </p:spPr>
        <p:txBody>
          <a:bodyPr vert="horz" lIns="181892" tIns="90946" rIns="181892" bIns="90946" rtlCol="0"/>
          <a:lstStyle>
            <a:lvl1pPr algn="l">
              <a:defRPr sz="2400"/>
            </a:lvl1pPr>
          </a:lstStyle>
          <a:p>
            <a:endParaRPr lang="en-US"/>
          </a:p>
        </p:txBody>
      </p:sp>
      <p:sp>
        <p:nvSpPr>
          <p:cNvPr id="3" name="Date Placeholder 2"/>
          <p:cNvSpPr>
            <a:spLocks noGrp="1"/>
          </p:cNvSpPr>
          <p:nvPr>
            <p:ph type="dt" idx="1"/>
          </p:nvPr>
        </p:nvSpPr>
        <p:spPr>
          <a:xfrm>
            <a:off x="5797246" y="0"/>
            <a:ext cx="4434999" cy="1754374"/>
          </a:xfrm>
          <a:prstGeom prst="rect">
            <a:avLst/>
          </a:prstGeom>
        </p:spPr>
        <p:txBody>
          <a:bodyPr vert="horz" lIns="181892" tIns="90946" rIns="181892" bIns="90946" rtlCol="0"/>
          <a:lstStyle>
            <a:lvl1pPr algn="r">
              <a:defRPr sz="2400"/>
            </a:lvl1pPr>
          </a:lstStyle>
          <a:p>
            <a:fld id="{9E497948-54D2-43F8-9A63-A99FE3051738}" type="datetimeFigureOut">
              <a:rPr lang="en-US" smtClean="0"/>
              <a:t>10/14/2022</a:t>
            </a:fld>
            <a:endParaRPr lang="en-US"/>
          </a:p>
        </p:txBody>
      </p:sp>
      <p:sp>
        <p:nvSpPr>
          <p:cNvPr id="4" name="Slide Image Placeholder 3"/>
          <p:cNvSpPr>
            <a:spLocks noGrp="1" noRot="1" noChangeAspect="1"/>
          </p:cNvSpPr>
          <p:nvPr>
            <p:ph type="sldImg" idx="2"/>
          </p:nvPr>
        </p:nvSpPr>
        <p:spPr>
          <a:xfrm>
            <a:off x="-5372100" y="4370388"/>
            <a:ext cx="20978813" cy="11801475"/>
          </a:xfrm>
          <a:prstGeom prst="rect">
            <a:avLst/>
          </a:prstGeom>
          <a:noFill/>
          <a:ln w="12700">
            <a:solidFill>
              <a:prstClr val="black"/>
            </a:solidFill>
          </a:ln>
        </p:spPr>
        <p:txBody>
          <a:bodyPr vert="horz" lIns="181892" tIns="90946" rIns="181892" bIns="90946" rtlCol="0" anchor="ctr"/>
          <a:lstStyle/>
          <a:p>
            <a:endParaRPr lang="en-US"/>
          </a:p>
        </p:txBody>
      </p:sp>
      <p:sp>
        <p:nvSpPr>
          <p:cNvPr id="5" name="Notes Placeholder 4"/>
          <p:cNvSpPr>
            <a:spLocks noGrp="1"/>
          </p:cNvSpPr>
          <p:nvPr>
            <p:ph type="body" sz="quarter" idx="3"/>
          </p:nvPr>
        </p:nvSpPr>
        <p:spPr>
          <a:xfrm>
            <a:off x="1023462" y="16827402"/>
            <a:ext cx="8187690" cy="13767875"/>
          </a:xfrm>
          <a:prstGeom prst="rect">
            <a:avLst/>
          </a:prstGeom>
        </p:spPr>
        <p:txBody>
          <a:bodyPr vert="horz" lIns="181892" tIns="90946" rIns="181892" bIns="909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3211663"/>
            <a:ext cx="4434999" cy="1754370"/>
          </a:xfrm>
          <a:prstGeom prst="rect">
            <a:avLst/>
          </a:prstGeom>
        </p:spPr>
        <p:txBody>
          <a:bodyPr vert="horz" lIns="181892" tIns="90946" rIns="181892" bIns="90946" rtlCol="0" anchor="b"/>
          <a:lstStyle>
            <a:lvl1pPr algn="l">
              <a:defRPr sz="2400"/>
            </a:lvl1pPr>
          </a:lstStyle>
          <a:p>
            <a:endParaRPr lang="en-US"/>
          </a:p>
        </p:txBody>
      </p:sp>
      <p:sp>
        <p:nvSpPr>
          <p:cNvPr id="7" name="Slide Number Placeholder 6"/>
          <p:cNvSpPr>
            <a:spLocks noGrp="1"/>
          </p:cNvSpPr>
          <p:nvPr>
            <p:ph type="sldNum" sz="quarter" idx="5"/>
          </p:nvPr>
        </p:nvSpPr>
        <p:spPr>
          <a:xfrm>
            <a:off x="5797246" y="33211663"/>
            <a:ext cx="4434999" cy="1754370"/>
          </a:xfrm>
          <a:prstGeom prst="rect">
            <a:avLst/>
          </a:prstGeom>
        </p:spPr>
        <p:txBody>
          <a:bodyPr vert="horz" lIns="181892" tIns="90946" rIns="181892" bIns="90946" rtlCol="0" anchor="b"/>
          <a:lstStyle>
            <a:lvl1pPr algn="r">
              <a:defRPr sz="24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hyperlink" Target="https://github.com/Fijialex/Applied-Data-Science-Capstone/blob/a5a1cf0f92570670f186099eb7cf0f92cf759329/Week_1_Data%20Collection%20with%20Web%20Scraping%20lab.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ijialex/Applied-Data-Science-Capstone/blob/a5a1cf0f92570670f186099eb7cf0f92cf759329/Week_1_Complete%20the%20EDA%20lab.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ijialex/Applied-Data-Science-Capstone/blob/a5a1cf0f92570670f186099eb7cf0f92cf759329/Week_2_Complete%20the%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ijialex/Applied-Data-Science-Capstone/blob/a5a1cf0f92570670f186099eb7cf0f92cf759329/Week_2_Complete%20the%20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ijialex/Applied-Data-Science-Capstone/blob/a5a1cf0f92570670f186099eb7cf0f92cf759329/Week_3_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ijialex/Applied-Data-Science-Capstone/blob/a5a1cf0f92570670f186099eb7cf0f92cf759329/Week_3_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ithub.com/Fijialex/Applied-Data-Science-Capstone/blob/a5a1cf0f92570670f186099eb7cf0f92cf759329/Week_4_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ijialex/Applied-Data-Science-Capstone/blob/a5a1cf0f92570670f186099eb7cf0f92cf759329/Week_1_Complete%20the%20Data%20Collection%20API%20Lab.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github.com/Fijialex/Applied-Data-Science-Capstone/blob/a5a1cf0f92570670f186099eb7cf0f92cf759329/Week_1_Complete%20the%20Data%20Collection%20API%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 Huebner</a:t>
            </a:r>
          </a:p>
          <a:p>
            <a:r>
              <a:rPr lang="en-US" dirty="0">
                <a:solidFill>
                  <a:schemeClr val="bg2"/>
                </a:solidFill>
                <a:latin typeface="Abadi" panose="020B0604020104020204" pitchFamily="34" charset="0"/>
                <a:ea typeface="SF Pro" pitchFamily="2" charset="0"/>
                <a:cs typeface="SF Pro" pitchFamily="2" charset="0"/>
              </a:rPr>
              <a:t>14.10.2022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3458" y="1286053"/>
            <a:ext cx="10766323" cy="5024433"/>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1. Getting request from HTML</a:t>
            </a:r>
          </a:p>
          <a:p>
            <a:pPr marL="0" indent="0">
              <a:buNone/>
            </a:pPr>
            <a:endParaRPr lang="en-US" sz="2200" dirty="0">
              <a:ln w="0"/>
              <a:solidFill>
                <a:schemeClr val="accent1"/>
              </a:solidFill>
              <a:effectLst>
                <a:outerShdw blurRad="38100" dist="25400" dir="5400000" algn="ctr" rotWithShape="0">
                  <a:srgbClr val="6E747A">
                    <a:alpha val="43000"/>
                  </a:srgbClr>
                </a:outerShdw>
              </a:effectLst>
              <a:latin typeface="Abadi"/>
            </a:endParaRP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2. Creating </a:t>
            </a:r>
            <a:r>
              <a:rPr lang="en-US" sz="1800" i="1" dirty="0" err="1">
                <a:ln w="0"/>
                <a:solidFill>
                  <a:schemeClr val="accent1"/>
                </a:solidFill>
                <a:effectLst>
                  <a:outerShdw blurRad="38100" dist="25400" dir="5400000" algn="ctr" rotWithShape="0">
                    <a:srgbClr val="6E747A">
                      <a:alpha val="43000"/>
                    </a:srgbClr>
                  </a:outerShdw>
                </a:effectLst>
                <a:latin typeface="Abadi"/>
              </a:rPr>
              <a:t>BeautifulSoup</a:t>
            </a:r>
            <a:r>
              <a:rPr lang="en-US" sz="1800" i="1" dirty="0">
                <a:ln w="0"/>
                <a:solidFill>
                  <a:schemeClr val="accent1"/>
                </a:solidFill>
                <a:effectLst>
                  <a:outerShdw blurRad="38100" dist="25400" dir="5400000" algn="ctr" rotWithShape="0">
                    <a:srgbClr val="6E747A">
                      <a:alpha val="43000"/>
                    </a:srgbClr>
                  </a:outerShdw>
                </a:effectLst>
                <a:latin typeface="Abadi"/>
              </a:rPr>
              <a:t> function</a:t>
            </a:r>
          </a:p>
          <a:p>
            <a:pPr marL="0" indent="0">
              <a:buNone/>
            </a:pPr>
            <a:endParaRPr lang="en-US" sz="2200" dirty="0">
              <a:ln w="0"/>
              <a:solidFill>
                <a:schemeClr val="accent1"/>
              </a:solidFill>
              <a:effectLst>
                <a:outerShdw blurRad="38100" dist="25400" dir="5400000" algn="ctr" rotWithShape="0">
                  <a:srgbClr val="6E747A">
                    <a:alpha val="43000"/>
                  </a:srgbClr>
                </a:outerShdw>
              </a:effectLst>
              <a:latin typeface="Abadi"/>
            </a:endParaRP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3. Looking for all tables</a:t>
            </a:r>
          </a:p>
          <a:p>
            <a:pPr marL="0" indent="0">
              <a:buNone/>
            </a:pPr>
            <a:endParaRPr lang="en-US" sz="1800" i="1" dirty="0">
              <a:ln w="0"/>
              <a:solidFill>
                <a:schemeClr val="accent1"/>
              </a:solidFill>
              <a:effectLst>
                <a:outerShdw blurRad="38100" dist="25400" dir="5400000" algn="ctr" rotWithShape="0">
                  <a:srgbClr val="6E747A">
                    <a:alpha val="43000"/>
                  </a:srgbClr>
                </a:outerShdw>
              </a:effectLst>
              <a:latin typeface="Abadi"/>
            </a:endParaRP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4. Getting column names</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7317" y="584312"/>
            <a:ext cx="1244036" cy="190464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73612"/>
            <a:ext cx="10379770" cy="40133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9" name="Textfeld 18">
            <a:extLst>
              <a:ext uri="{FF2B5EF4-FFF2-40B4-BE49-F238E27FC236}">
                <a16:creationId xmlns:a16="http://schemas.microsoft.com/office/drawing/2014/main" id="{757BC70B-4342-4812-ACE4-4B085320D972}"/>
              </a:ext>
            </a:extLst>
          </p:cNvPr>
          <p:cNvSpPr txBox="1"/>
          <p:nvPr/>
        </p:nvSpPr>
        <p:spPr>
          <a:xfrm>
            <a:off x="5868128" y="1267652"/>
            <a:ext cx="6902244" cy="369332"/>
          </a:xfrm>
          <a:prstGeom prst="rect">
            <a:avLst/>
          </a:prstGeom>
          <a:noFill/>
        </p:spPr>
        <p:txBody>
          <a:bodyPr wrap="square">
            <a:spAutoFit/>
          </a:bodyPr>
          <a:lstStyle/>
          <a:p>
            <a:pPr marL="0" indent="0">
              <a:buNone/>
            </a:pPr>
            <a:r>
              <a:rPr lang="en-US" sz="1800" i="1" dirty="0">
                <a:latin typeface="Abadi"/>
              </a:rPr>
              <a:t>5. </a:t>
            </a:r>
            <a:r>
              <a:rPr lang="en-US" i="1" dirty="0">
                <a:latin typeface="Abadi"/>
              </a:rPr>
              <a:t>Creation of dictionary</a:t>
            </a:r>
            <a:endParaRPr lang="en-US" sz="1800" i="1" dirty="0">
              <a:latin typeface="Abadi"/>
            </a:endParaRPr>
          </a:p>
        </p:txBody>
      </p:sp>
      <p:sp>
        <p:nvSpPr>
          <p:cNvPr id="14" name="Textfeld 13">
            <a:extLst>
              <a:ext uri="{FF2B5EF4-FFF2-40B4-BE49-F238E27FC236}">
                <a16:creationId xmlns:a16="http://schemas.microsoft.com/office/drawing/2014/main" id="{323194D3-EE04-4A08-925D-EA5DB3885770}"/>
              </a:ext>
            </a:extLst>
          </p:cNvPr>
          <p:cNvSpPr txBox="1"/>
          <p:nvPr/>
        </p:nvSpPr>
        <p:spPr>
          <a:xfrm>
            <a:off x="5868128" y="3953281"/>
            <a:ext cx="6902244" cy="369332"/>
          </a:xfrm>
          <a:prstGeom prst="rect">
            <a:avLst/>
          </a:prstGeom>
          <a:noFill/>
        </p:spPr>
        <p:txBody>
          <a:bodyPr wrap="square">
            <a:spAutoFit/>
          </a:bodyPr>
          <a:lstStyle/>
          <a:p>
            <a:pPr marL="0" indent="0">
              <a:buNone/>
            </a:pPr>
            <a:r>
              <a:rPr lang="en-US" i="1" dirty="0">
                <a:latin typeface="Abadi"/>
              </a:rPr>
              <a:t>6. Converting launch to </a:t>
            </a:r>
            <a:r>
              <a:rPr lang="en-US" i="1" dirty="0" err="1">
                <a:latin typeface="Abadi"/>
              </a:rPr>
              <a:t>dataframe</a:t>
            </a:r>
            <a:endParaRPr lang="en-US" sz="1800" i="1" dirty="0">
              <a:latin typeface="Abadi"/>
            </a:endParaRPr>
          </a:p>
        </p:txBody>
      </p:sp>
      <p:pic>
        <p:nvPicPr>
          <p:cNvPr id="8" name="Grafik 7">
            <a:extLst>
              <a:ext uri="{FF2B5EF4-FFF2-40B4-BE49-F238E27FC236}">
                <a16:creationId xmlns:a16="http://schemas.microsoft.com/office/drawing/2014/main" id="{C1A2230E-7ECB-4AC9-A924-CC2561E628CF}"/>
              </a:ext>
            </a:extLst>
          </p:cNvPr>
          <p:cNvPicPr>
            <a:picLocks noChangeAspect="1"/>
          </p:cNvPicPr>
          <p:nvPr/>
        </p:nvPicPr>
        <p:blipFill>
          <a:blip r:embed="rId3"/>
          <a:stretch>
            <a:fillRect/>
          </a:stretch>
        </p:blipFill>
        <p:spPr>
          <a:xfrm>
            <a:off x="533222" y="1536633"/>
            <a:ext cx="4333746" cy="549533"/>
          </a:xfrm>
          <a:prstGeom prst="rect">
            <a:avLst/>
          </a:prstGeom>
        </p:spPr>
      </p:pic>
      <p:pic>
        <p:nvPicPr>
          <p:cNvPr id="12" name="Grafik 11">
            <a:extLst>
              <a:ext uri="{FF2B5EF4-FFF2-40B4-BE49-F238E27FC236}">
                <a16:creationId xmlns:a16="http://schemas.microsoft.com/office/drawing/2014/main" id="{79D30FFE-0995-4748-B2FC-BF2D7DB8F447}"/>
              </a:ext>
            </a:extLst>
          </p:cNvPr>
          <p:cNvPicPr>
            <a:picLocks noChangeAspect="1"/>
          </p:cNvPicPr>
          <p:nvPr/>
        </p:nvPicPr>
        <p:blipFill>
          <a:blip r:embed="rId4"/>
          <a:stretch>
            <a:fillRect/>
          </a:stretch>
        </p:blipFill>
        <p:spPr>
          <a:xfrm>
            <a:off x="387324" y="2381775"/>
            <a:ext cx="5106258" cy="590550"/>
          </a:xfrm>
          <a:prstGeom prst="rect">
            <a:avLst/>
          </a:prstGeom>
        </p:spPr>
      </p:pic>
      <p:pic>
        <p:nvPicPr>
          <p:cNvPr id="20" name="Grafik 19">
            <a:extLst>
              <a:ext uri="{FF2B5EF4-FFF2-40B4-BE49-F238E27FC236}">
                <a16:creationId xmlns:a16="http://schemas.microsoft.com/office/drawing/2014/main" id="{9B547B36-7957-4751-A1C3-79675F5FDD57}"/>
              </a:ext>
            </a:extLst>
          </p:cNvPr>
          <p:cNvPicPr>
            <a:picLocks noChangeAspect="1"/>
          </p:cNvPicPr>
          <p:nvPr/>
        </p:nvPicPr>
        <p:blipFill>
          <a:blip r:embed="rId5"/>
          <a:stretch>
            <a:fillRect/>
          </a:stretch>
        </p:blipFill>
        <p:spPr>
          <a:xfrm>
            <a:off x="490011" y="3143050"/>
            <a:ext cx="4286250" cy="455556"/>
          </a:xfrm>
          <a:prstGeom prst="rect">
            <a:avLst/>
          </a:prstGeom>
        </p:spPr>
      </p:pic>
      <p:pic>
        <p:nvPicPr>
          <p:cNvPr id="22" name="Grafik 21">
            <a:extLst>
              <a:ext uri="{FF2B5EF4-FFF2-40B4-BE49-F238E27FC236}">
                <a16:creationId xmlns:a16="http://schemas.microsoft.com/office/drawing/2014/main" id="{7A89E5C8-A177-49C9-84D6-48CD786889A9}"/>
              </a:ext>
            </a:extLst>
          </p:cNvPr>
          <p:cNvPicPr>
            <a:picLocks noChangeAspect="1"/>
          </p:cNvPicPr>
          <p:nvPr/>
        </p:nvPicPr>
        <p:blipFill>
          <a:blip r:embed="rId6"/>
          <a:stretch>
            <a:fillRect/>
          </a:stretch>
        </p:blipFill>
        <p:spPr>
          <a:xfrm>
            <a:off x="490011" y="3912596"/>
            <a:ext cx="3973834" cy="2216342"/>
          </a:xfrm>
          <a:prstGeom prst="rect">
            <a:avLst/>
          </a:prstGeom>
        </p:spPr>
      </p:pic>
      <p:pic>
        <p:nvPicPr>
          <p:cNvPr id="24" name="Grafik 23">
            <a:extLst>
              <a:ext uri="{FF2B5EF4-FFF2-40B4-BE49-F238E27FC236}">
                <a16:creationId xmlns:a16="http://schemas.microsoft.com/office/drawing/2014/main" id="{D06763EA-D5DA-4A9E-B5A6-A296C4A98F81}"/>
              </a:ext>
            </a:extLst>
          </p:cNvPr>
          <p:cNvPicPr>
            <a:picLocks noChangeAspect="1"/>
          </p:cNvPicPr>
          <p:nvPr/>
        </p:nvPicPr>
        <p:blipFill>
          <a:blip r:embed="rId7"/>
          <a:stretch>
            <a:fillRect/>
          </a:stretch>
        </p:blipFill>
        <p:spPr>
          <a:xfrm>
            <a:off x="5959896" y="1599825"/>
            <a:ext cx="5106258" cy="2371725"/>
          </a:xfrm>
          <a:prstGeom prst="rect">
            <a:avLst/>
          </a:prstGeom>
        </p:spPr>
      </p:pic>
      <p:pic>
        <p:nvPicPr>
          <p:cNvPr id="26" name="Grafik 25">
            <a:extLst>
              <a:ext uri="{FF2B5EF4-FFF2-40B4-BE49-F238E27FC236}">
                <a16:creationId xmlns:a16="http://schemas.microsoft.com/office/drawing/2014/main" id="{1FA54EEC-34CB-4B00-99EF-B84C7E5B3736}"/>
              </a:ext>
            </a:extLst>
          </p:cNvPr>
          <p:cNvPicPr>
            <a:picLocks noChangeAspect="1"/>
          </p:cNvPicPr>
          <p:nvPr/>
        </p:nvPicPr>
        <p:blipFill>
          <a:blip r:embed="rId8"/>
          <a:stretch>
            <a:fillRect/>
          </a:stretch>
        </p:blipFill>
        <p:spPr>
          <a:xfrm>
            <a:off x="5976092" y="4337979"/>
            <a:ext cx="4362450" cy="1476375"/>
          </a:xfrm>
          <a:prstGeom prst="rect">
            <a:avLst/>
          </a:prstGeom>
        </p:spPr>
      </p:pic>
      <p:sp>
        <p:nvSpPr>
          <p:cNvPr id="15" name="Textfeld 14">
            <a:extLst>
              <a:ext uri="{FF2B5EF4-FFF2-40B4-BE49-F238E27FC236}">
                <a16:creationId xmlns:a16="http://schemas.microsoft.com/office/drawing/2014/main" id="{FA2BB6F1-C0C7-4EF5-B100-9314ADD359CF}"/>
              </a:ext>
            </a:extLst>
          </p:cNvPr>
          <p:cNvSpPr txBox="1"/>
          <p:nvPr/>
        </p:nvSpPr>
        <p:spPr>
          <a:xfrm>
            <a:off x="8264947" y="5801082"/>
            <a:ext cx="6386050" cy="369332"/>
          </a:xfrm>
          <a:prstGeom prst="rect">
            <a:avLst/>
          </a:prstGeom>
          <a:noFill/>
        </p:spPr>
        <p:txBody>
          <a:bodyPr wrap="square">
            <a:spAutoFit/>
          </a:bodyPr>
          <a:lstStyle/>
          <a:p>
            <a:r>
              <a:rPr lang="de-DE" sz="1800" b="1" u="sng" dirty="0">
                <a:solidFill>
                  <a:srgbClr val="FF0000"/>
                </a:solidFill>
                <a:hlinkClick r:id="rId9"/>
              </a:rPr>
              <a:t>GitHub Link (code)</a:t>
            </a:r>
            <a:endParaRPr lang="de-DE" sz="1800" b="1" u="sng" dirty="0">
              <a:solidFill>
                <a:srgbClr val="FF0000"/>
              </a:solidFill>
            </a:endParaRPr>
          </a:p>
        </p:txBody>
      </p:sp>
    </p:spTree>
    <p:extLst>
      <p:ext uri="{BB962C8B-B14F-4D97-AF65-F5344CB8AC3E}">
        <p14:creationId xmlns:p14="http://schemas.microsoft.com/office/powerpoint/2010/main" val="101794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992" y="1459910"/>
            <a:ext cx="9509689" cy="48594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lstStyle/>
          <a:p>
            <a:pPr marL="0" indent="0" algn="ctr">
              <a:buNone/>
            </a:pPr>
            <a:r>
              <a:rPr lang="en-US" i="1" dirty="0"/>
              <a:t>Process of Data Wrangling</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Wrangling</a:t>
            </a:r>
          </a:p>
        </p:txBody>
      </p:sp>
      <p:sp>
        <p:nvSpPr>
          <p:cNvPr id="2" name="Rechteck: abgerundete Ecken 1">
            <a:extLst>
              <a:ext uri="{FF2B5EF4-FFF2-40B4-BE49-F238E27FC236}">
                <a16:creationId xmlns:a16="http://schemas.microsoft.com/office/drawing/2014/main" id="{F3404993-941B-417F-8E9E-783BA68F70D9}"/>
              </a:ext>
            </a:extLst>
          </p:cNvPr>
          <p:cNvSpPr/>
          <p:nvPr/>
        </p:nvSpPr>
        <p:spPr>
          <a:xfrm>
            <a:off x="1511747" y="1858296"/>
            <a:ext cx="749218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Exploratory</a:t>
            </a:r>
            <a:r>
              <a:rPr lang="de-DE" dirty="0"/>
              <a:t> Data Analysis(EDA) </a:t>
            </a:r>
            <a:r>
              <a:rPr lang="de-DE" dirty="0" err="1"/>
              <a:t>using</a:t>
            </a:r>
            <a:r>
              <a:rPr lang="de-DE" dirty="0"/>
              <a:t> </a:t>
            </a:r>
            <a:r>
              <a:rPr lang="de-DE" dirty="0" err="1"/>
              <a:t>to</a:t>
            </a:r>
            <a:r>
              <a:rPr lang="de-DE" dirty="0"/>
              <a:t> find </a:t>
            </a:r>
            <a:r>
              <a:rPr lang="de-DE" dirty="0" err="1"/>
              <a:t>some</a:t>
            </a:r>
            <a:r>
              <a:rPr lang="de-DE" dirty="0"/>
              <a:t> </a:t>
            </a:r>
            <a:r>
              <a:rPr lang="de-DE" dirty="0" err="1"/>
              <a:t>patterns</a:t>
            </a:r>
            <a:r>
              <a:rPr lang="de-DE" dirty="0"/>
              <a:t> in </a:t>
            </a:r>
            <a:r>
              <a:rPr lang="de-DE" dirty="0" err="1"/>
              <a:t>the</a:t>
            </a:r>
            <a:r>
              <a:rPr lang="de-DE" dirty="0"/>
              <a:t> </a:t>
            </a:r>
            <a:r>
              <a:rPr lang="de-DE" dirty="0" err="1"/>
              <a:t>data</a:t>
            </a:r>
            <a:r>
              <a:rPr lang="de-DE" dirty="0"/>
              <a:t> and </a:t>
            </a:r>
            <a:r>
              <a:rPr lang="de-DE" dirty="0" err="1"/>
              <a:t>determine</a:t>
            </a:r>
            <a:r>
              <a:rPr lang="de-DE" dirty="0"/>
              <a:t> </a:t>
            </a:r>
            <a:r>
              <a:rPr lang="de-DE" dirty="0" err="1"/>
              <a:t>the</a:t>
            </a:r>
            <a:r>
              <a:rPr lang="de-DE" dirty="0"/>
              <a:t> </a:t>
            </a:r>
            <a:r>
              <a:rPr lang="de-DE" dirty="0" err="1"/>
              <a:t>label</a:t>
            </a:r>
            <a:r>
              <a:rPr lang="de-DE" dirty="0"/>
              <a:t> </a:t>
            </a:r>
            <a:r>
              <a:rPr lang="de-DE" dirty="0" err="1"/>
              <a:t>for</a:t>
            </a:r>
            <a:r>
              <a:rPr lang="de-DE" dirty="0"/>
              <a:t> </a:t>
            </a:r>
            <a:r>
              <a:rPr lang="de-DE" dirty="0" err="1"/>
              <a:t>training</a:t>
            </a:r>
            <a:r>
              <a:rPr lang="de-DE" dirty="0"/>
              <a:t> </a:t>
            </a:r>
            <a:r>
              <a:rPr lang="de-DE" dirty="0" err="1"/>
              <a:t>supervised</a:t>
            </a:r>
            <a:r>
              <a:rPr lang="de-DE" dirty="0"/>
              <a:t> </a:t>
            </a:r>
            <a:r>
              <a:rPr lang="de-DE" dirty="0" err="1"/>
              <a:t>models</a:t>
            </a:r>
            <a:endParaRPr lang="de-DE" dirty="0"/>
          </a:p>
        </p:txBody>
      </p:sp>
      <p:sp>
        <p:nvSpPr>
          <p:cNvPr id="6" name="Rechteck: abgerundete Ecken 5">
            <a:extLst>
              <a:ext uri="{FF2B5EF4-FFF2-40B4-BE49-F238E27FC236}">
                <a16:creationId xmlns:a16="http://schemas.microsoft.com/office/drawing/2014/main" id="{7B2C2AD7-9792-40F2-AA6B-E4A3C799BE1F}"/>
              </a:ext>
            </a:extLst>
          </p:cNvPr>
          <p:cNvSpPr/>
          <p:nvPr/>
        </p:nvSpPr>
        <p:spPr>
          <a:xfrm>
            <a:off x="770011" y="4372529"/>
            <a:ext cx="2051921" cy="1363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Do </a:t>
            </a:r>
            <a:r>
              <a:rPr lang="de-DE" dirty="0" err="1"/>
              <a:t>calculation</a:t>
            </a:r>
            <a:r>
              <a:rPr lang="de-DE" dirty="0"/>
              <a:t> and </a:t>
            </a:r>
            <a:r>
              <a:rPr lang="de-DE" dirty="0" err="1"/>
              <a:t>occurrence</a:t>
            </a:r>
            <a:r>
              <a:rPr lang="de-DE" dirty="0"/>
              <a:t> </a:t>
            </a:r>
            <a:r>
              <a:rPr lang="de-DE" dirty="0" err="1"/>
              <a:t>of</a:t>
            </a:r>
            <a:r>
              <a:rPr lang="de-DE" dirty="0"/>
              <a:t> </a:t>
            </a:r>
            <a:r>
              <a:rPr lang="de-DE" dirty="0" err="1"/>
              <a:t>each</a:t>
            </a:r>
            <a:r>
              <a:rPr lang="de-DE" dirty="0"/>
              <a:t> </a:t>
            </a:r>
            <a:r>
              <a:rPr lang="de-DE" dirty="0" err="1"/>
              <a:t>orbit</a:t>
            </a:r>
            <a:endParaRPr lang="de-DE" dirty="0"/>
          </a:p>
        </p:txBody>
      </p:sp>
      <p:sp>
        <p:nvSpPr>
          <p:cNvPr id="7" name="Rechteck: abgerundete Ecken 6">
            <a:extLst>
              <a:ext uri="{FF2B5EF4-FFF2-40B4-BE49-F238E27FC236}">
                <a16:creationId xmlns:a16="http://schemas.microsoft.com/office/drawing/2014/main" id="{D4C1A4AF-2E2C-460E-962B-AD3C04BCFB37}"/>
              </a:ext>
            </a:extLst>
          </p:cNvPr>
          <p:cNvSpPr/>
          <p:nvPr/>
        </p:nvSpPr>
        <p:spPr>
          <a:xfrm>
            <a:off x="770010" y="2674566"/>
            <a:ext cx="2051921" cy="121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Do </a:t>
            </a:r>
            <a:r>
              <a:rPr lang="de-DE" dirty="0" err="1"/>
              <a:t>calculation</a:t>
            </a:r>
            <a:r>
              <a:rPr lang="de-DE" dirty="0"/>
              <a:t> </a:t>
            </a:r>
            <a:r>
              <a:rPr lang="de-DE" dirty="0" err="1"/>
              <a:t>of</a:t>
            </a:r>
            <a:r>
              <a:rPr lang="de-DE" dirty="0"/>
              <a:t> </a:t>
            </a:r>
            <a:r>
              <a:rPr lang="de-DE" dirty="0" err="1"/>
              <a:t>launches</a:t>
            </a:r>
            <a:r>
              <a:rPr lang="de-DE" dirty="0"/>
              <a:t> at </a:t>
            </a:r>
            <a:r>
              <a:rPr lang="de-DE" dirty="0" err="1"/>
              <a:t>each</a:t>
            </a:r>
            <a:r>
              <a:rPr lang="de-DE" dirty="0"/>
              <a:t> </a:t>
            </a:r>
            <a:r>
              <a:rPr lang="de-DE" dirty="0" err="1"/>
              <a:t>site</a:t>
            </a:r>
            <a:endParaRPr lang="de-DE" dirty="0"/>
          </a:p>
        </p:txBody>
      </p:sp>
      <p:sp>
        <p:nvSpPr>
          <p:cNvPr id="9" name="Rechteck: abgerundete Ecken 8">
            <a:extLst>
              <a:ext uri="{FF2B5EF4-FFF2-40B4-BE49-F238E27FC236}">
                <a16:creationId xmlns:a16="http://schemas.microsoft.com/office/drawing/2014/main" id="{D27D94B3-D0B9-4E4C-ABC8-242B8F522896}"/>
              </a:ext>
            </a:extLst>
          </p:cNvPr>
          <p:cNvSpPr/>
          <p:nvPr/>
        </p:nvSpPr>
        <p:spPr>
          <a:xfrm>
            <a:off x="3186989" y="2676690"/>
            <a:ext cx="1895246" cy="1588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To</a:t>
            </a:r>
            <a:r>
              <a:rPr lang="de-DE" dirty="0"/>
              <a:t> </a:t>
            </a:r>
            <a:r>
              <a:rPr lang="de-DE" dirty="0" err="1"/>
              <a:t>calculation</a:t>
            </a:r>
            <a:r>
              <a:rPr lang="de-DE" dirty="0"/>
              <a:t> and </a:t>
            </a:r>
            <a:r>
              <a:rPr lang="de-DE" dirty="0" err="1"/>
              <a:t>occurence</a:t>
            </a:r>
            <a:r>
              <a:rPr lang="de-DE" dirty="0"/>
              <a:t> </a:t>
            </a:r>
            <a:r>
              <a:rPr lang="de-DE" dirty="0" err="1"/>
              <a:t>of</a:t>
            </a:r>
            <a:r>
              <a:rPr lang="de-DE" dirty="0"/>
              <a:t> </a:t>
            </a:r>
            <a:r>
              <a:rPr lang="de-DE" dirty="0" err="1"/>
              <a:t>mission</a:t>
            </a:r>
            <a:r>
              <a:rPr lang="de-DE" dirty="0"/>
              <a:t> </a:t>
            </a:r>
            <a:r>
              <a:rPr lang="de-DE" dirty="0" err="1"/>
              <a:t>outcome</a:t>
            </a:r>
            <a:r>
              <a:rPr lang="de-DE" dirty="0"/>
              <a:t> per </a:t>
            </a:r>
            <a:r>
              <a:rPr lang="de-DE" dirty="0" err="1"/>
              <a:t>orbit</a:t>
            </a:r>
            <a:r>
              <a:rPr lang="de-DE" dirty="0"/>
              <a:t> type</a:t>
            </a:r>
          </a:p>
        </p:txBody>
      </p:sp>
      <p:sp>
        <p:nvSpPr>
          <p:cNvPr id="10" name="Rechteck: abgerundete Ecken 9">
            <a:extLst>
              <a:ext uri="{FF2B5EF4-FFF2-40B4-BE49-F238E27FC236}">
                <a16:creationId xmlns:a16="http://schemas.microsoft.com/office/drawing/2014/main" id="{92541E2E-7B67-409F-8289-0973AC6DBBCA}"/>
              </a:ext>
            </a:extLst>
          </p:cNvPr>
          <p:cNvSpPr/>
          <p:nvPr/>
        </p:nvSpPr>
        <p:spPr>
          <a:xfrm>
            <a:off x="3088951" y="4598262"/>
            <a:ext cx="2051921" cy="1131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Create a </a:t>
            </a:r>
            <a:r>
              <a:rPr lang="de-DE" dirty="0" err="1"/>
              <a:t>landing</a:t>
            </a:r>
            <a:r>
              <a:rPr lang="de-DE" dirty="0"/>
              <a:t> </a:t>
            </a:r>
            <a:r>
              <a:rPr lang="de-DE" dirty="0" err="1"/>
              <a:t>outcome</a:t>
            </a:r>
            <a:r>
              <a:rPr lang="de-DE" dirty="0"/>
              <a:t> </a:t>
            </a:r>
            <a:r>
              <a:rPr lang="de-DE" dirty="0" err="1"/>
              <a:t>label</a:t>
            </a:r>
            <a:r>
              <a:rPr lang="de-DE" dirty="0"/>
              <a:t> </a:t>
            </a:r>
            <a:r>
              <a:rPr lang="de-DE" dirty="0" err="1"/>
              <a:t>from</a:t>
            </a:r>
            <a:r>
              <a:rPr lang="de-DE" dirty="0"/>
              <a:t> Outcome </a:t>
            </a:r>
            <a:r>
              <a:rPr lang="de-DE" dirty="0" err="1"/>
              <a:t>column</a:t>
            </a:r>
            <a:endParaRPr lang="de-DE" dirty="0"/>
          </a:p>
        </p:txBody>
      </p:sp>
      <p:pic>
        <p:nvPicPr>
          <p:cNvPr id="11" name="Grafik 10">
            <a:extLst>
              <a:ext uri="{FF2B5EF4-FFF2-40B4-BE49-F238E27FC236}">
                <a16:creationId xmlns:a16="http://schemas.microsoft.com/office/drawing/2014/main" id="{9C696945-99D4-4E29-B83F-3A160EDF0FC6}"/>
              </a:ext>
            </a:extLst>
          </p:cNvPr>
          <p:cNvPicPr>
            <a:picLocks noChangeAspect="1"/>
          </p:cNvPicPr>
          <p:nvPr/>
        </p:nvPicPr>
        <p:blipFill>
          <a:blip r:embed="rId3"/>
          <a:stretch>
            <a:fillRect/>
          </a:stretch>
        </p:blipFill>
        <p:spPr>
          <a:xfrm>
            <a:off x="5437239" y="2717955"/>
            <a:ext cx="3930344" cy="3077793"/>
          </a:xfrm>
          <a:prstGeom prst="rect">
            <a:avLst/>
          </a:prstGeom>
        </p:spPr>
      </p:pic>
      <p:sp>
        <p:nvSpPr>
          <p:cNvPr id="12" name="Textfeld 11">
            <a:extLst>
              <a:ext uri="{FF2B5EF4-FFF2-40B4-BE49-F238E27FC236}">
                <a16:creationId xmlns:a16="http://schemas.microsoft.com/office/drawing/2014/main" id="{A940971B-535D-46FA-9F4F-1E787ABC9780}"/>
              </a:ext>
            </a:extLst>
          </p:cNvPr>
          <p:cNvSpPr txBox="1"/>
          <p:nvPr/>
        </p:nvSpPr>
        <p:spPr>
          <a:xfrm>
            <a:off x="10086372" y="4794863"/>
            <a:ext cx="6096000" cy="369332"/>
          </a:xfrm>
          <a:prstGeom prst="rect">
            <a:avLst/>
          </a:prstGeom>
          <a:noFill/>
        </p:spPr>
        <p:txBody>
          <a:bodyPr wrap="square">
            <a:spAutoFit/>
          </a:bodyPr>
          <a:lstStyle/>
          <a:p>
            <a:r>
              <a:rPr lang="de-DE" sz="1800" b="1" u="sng" dirty="0">
                <a:solidFill>
                  <a:srgbClr val="FF0000"/>
                </a:solidFill>
                <a:hlinkClick r:id="rId4"/>
              </a:rPr>
              <a:t>GitHub Link (code)</a:t>
            </a:r>
            <a:endParaRPr lang="de-DE" sz="1800" b="1" u="sng" dirty="0">
              <a:solidFill>
                <a:srgbClr val="FF0000"/>
              </a:solidFill>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5510"/>
            <a:ext cx="7833216" cy="5093109"/>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anchor="t"/>
          <a:lstStyle/>
          <a:p>
            <a:pPr marL="0" indent="0">
              <a:buNone/>
            </a:pPr>
            <a:r>
              <a:rPr lang="en-US" sz="2300" i="1" dirty="0"/>
              <a:t>For the Exploratory data analysis, following charts were used to gain more insights of the dataset and get a better outcome:</a:t>
            </a:r>
          </a:p>
          <a:p>
            <a:pPr marL="0" indent="0">
              <a:buNone/>
            </a:pPr>
            <a:endParaRPr lang="en-US" sz="2300" i="1" dirty="0"/>
          </a:p>
          <a:p>
            <a:pPr marL="0" indent="0">
              <a:buNone/>
            </a:pPr>
            <a:r>
              <a:rPr lang="en-US" sz="1200" b="1" i="1" dirty="0">
                <a:latin typeface="Arial" panose="020B0604020202020204" pitchFamily="34" charset="0"/>
                <a:cs typeface="Arial" panose="020B0604020202020204" pitchFamily="34" charset="0"/>
              </a:rPr>
              <a:t>1. Scatter Graphs</a:t>
            </a:r>
          </a:p>
          <a:p>
            <a:pPr marL="0" indent="0">
              <a:buNone/>
            </a:pPr>
            <a:r>
              <a:rPr lang="en-US" sz="1200" i="1" dirty="0">
                <a:effectLst/>
                <a:latin typeface="Arial" panose="020B0604020202020204" pitchFamily="34" charset="0"/>
                <a:cs typeface="Arial" panose="020B0604020202020204" pitchFamily="34" charset="0"/>
              </a:rPr>
              <a:t>the relationship between Flight Number and Launch Site</a:t>
            </a:r>
          </a:p>
          <a:p>
            <a:pPr marL="0" indent="0">
              <a:buNone/>
            </a:pPr>
            <a:r>
              <a:rPr lang="en-US" sz="1200" i="1" dirty="0">
                <a:effectLst/>
                <a:latin typeface="Arial" panose="020B0604020202020204" pitchFamily="34" charset="0"/>
                <a:cs typeface="Arial" panose="020B0604020202020204" pitchFamily="34" charset="0"/>
              </a:rPr>
              <a:t>the relationship between Payload and Launch Site</a:t>
            </a:r>
          </a:p>
          <a:p>
            <a:pPr marL="0" indent="0">
              <a:buNone/>
            </a:pPr>
            <a:r>
              <a:rPr lang="en-US" sz="1200" i="1" dirty="0">
                <a:effectLst/>
                <a:latin typeface="Arial" panose="020B0604020202020204" pitchFamily="34" charset="0"/>
                <a:cs typeface="Arial" panose="020B0604020202020204" pitchFamily="34" charset="0"/>
              </a:rPr>
              <a:t>the relationship between </a:t>
            </a:r>
            <a:r>
              <a:rPr lang="en-US" sz="1200" i="1" dirty="0" err="1">
                <a:effectLst/>
                <a:latin typeface="Arial" panose="020B0604020202020204" pitchFamily="34" charset="0"/>
                <a:cs typeface="Arial" panose="020B0604020202020204" pitchFamily="34" charset="0"/>
              </a:rPr>
              <a:t>FlightNumber</a:t>
            </a:r>
            <a:r>
              <a:rPr lang="en-US" sz="1200" i="1" dirty="0">
                <a:effectLst/>
                <a:latin typeface="Arial" panose="020B0604020202020204" pitchFamily="34" charset="0"/>
                <a:cs typeface="Arial" panose="020B0604020202020204" pitchFamily="34" charset="0"/>
              </a:rPr>
              <a:t> and Orbit type</a:t>
            </a:r>
          </a:p>
          <a:p>
            <a:pPr marL="0" indent="0">
              <a:buNone/>
            </a:pPr>
            <a:r>
              <a:rPr lang="en-US" sz="1200" i="1" dirty="0">
                <a:effectLst/>
                <a:latin typeface="Arial" panose="020B0604020202020204" pitchFamily="34" charset="0"/>
                <a:cs typeface="Arial" panose="020B0604020202020204" pitchFamily="34" charset="0"/>
              </a:rPr>
              <a:t>the relationship between Payload and Orbit type</a:t>
            </a:r>
          </a:p>
          <a:p>
            <a:pPr marL="0" indent="0">
              <a:buNone/>
            </a:pPr>
            <a:endParaRPr lang="en-US" sz="1200" i="1" dirty="0">
              <a:latin typeface="Arial" panose="020B0604020202020204" pitchFamily="34" charset="0"/>
              <a:cs typeface="Arial" panose="020B0604020202020204" pitchFamily="34" charset="0"/>
            </a:endParaRPr>
          </a:p>
          <a:p>
            <a:pPr marL="0" indent="0">
              <a:buNone/>
            </a:pPr>
            <a:r>
              <a:rPr lang="en-US" sz="1200" b="1" i="1" dirty="0">
                <a:latin typeface="Arial" panose="020B0604020202020204" pitchFamily="34" charset="0"/>
                <a:cs typeface="Arial" panose="020B0604020202020204" pitchFamily="34" charset="0"/>
              </a:rPr>
              <a:t>2. Bar Graph</a:t>
            </a:r>
          </a:p>
          <a:p>
            <a:pPr marL="0" indent="0">
              <a:buNone/>
            </a:pPr>
            <a:r>
              <a:rPr lang="en-US" sz="1200" i="1" dirty="0">
                <a:effectLst/>
                <a:latin typeface="Arial" panose="020B0604020202020204" pitchFamily="34" charset="0"/>
                <a:cs typeface="Arial" panose="020B0604020202020204" pitchFamily="34" charset="0"/>
              </a:rPr>
              <a:t>the relationship between success rate of each orbit type</a:t>
            </a:r>
          </a:p>
          <a:p>
            <a:pPr marL="0" indent="0">
              <a:buNone/>
            </a:pPr>
            <a:r>
              <a:rPr lang="en-US" sz="1200" i="1" dirty="0">
                <a:latin typeface="Arial" panose="020B0604020202020204" pitchFamily="34" charset="0"/>
                <a:cs typeface="Arial" panose="020B0604020202020204" pitchFamily="34" charset="0"/>
              </a:rPr>
              <a:t>Success Rate of tach </a:t>
            </a:r>
            <a:r>
              <a:rPr lang="en-US" sz="1200" i="1" dirty="0" err="1">
                <a:latin typeface="Arial" panose="020B0604020202020204" pitchFamily="34" charset="0"/>
                <a:cs typeface="Arial" panose="020B0604020202020204" pitchFamily="34" charset="0"/>
              </a:rPr>
              <a:t>trbit</a:t>
            </a:r>
            <a:r>
              <a:rPr lang="en-US" sz="1200" i="1" dirty="0">
                <a:latin typeface="Arial" panose="020B0604020202020204" pitchFamily="34" charset="0"/>
                <a:cs typeface="Arial" panose="020B0604020202020204" pitchFamily="34" charset="0"/>
              </a:rPr>
              <a:t> type</a:t>
            </a:r>
          </a:p>
          <a:p>
            <a:pPr marL="0" indent="0">
              <a:buNone/>
            </a:pPr>
            <a:endParaRPr lang="en-US" sz="1200" i="1" dirty="0">
              <a:latin typeface="Arial" panose="020B0604020202020204" pitchFamily="34" charset="0"/>
              <a:cs typeface="Arial" panose="020B0604020202020204" pitchFamily="34" charset="0"/>
            </a:endParaRPr>
          </a:p>
          <a:p>
            <a:pPr marL="0" indent="0">
              <a:buNone/>
            </a:pPr>
            <a:r>
              <a:rPr lang="en-US" sz="1200" b="1" i="1" dirty="0">
                <a:latin typeface="Arial" panose="020B0604020202020204" pitchFamily="34" charset="0"/>
                <a:cs typeface="Arial" panose="020B0604020202020204" pitchFamily="34" charset="0"/>
              </a:rPr>
              <a:t>3. Line Graph</a:t>
            </a:r>
          </a:p>
          <a:p>
            <a:pPr marL="0" indent="0">
              <a:buNone/>
            </a:pPr>
            <a:r>
              <a:rPr lang="en-US" sz="1200" i="1" dirty="0">
                <a:effectLst/>
                <a:latin typeface="Arial" panose="020B0604020202020204" pitchFamily="34" charset="0"/>
                <a:cs typeface="Arial" panose="020B0604020202020204" pitchFamily="34" charset="0"/>
              </a:rPr>
              <a:t>the launch success yearly trend</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Rechteck: abgerundete Ecken 7">
            <a:extLst>
              <a:ext uri="{FF2B5EF4-FFF2-40B4-BE49-F238E27FC236}">
                <a16:creationId xmlns:a16="http://schemas.microsoft.com/office/drawing/2014/main" id="{FE8FD136-23A0-4E89-B3EE-287E9436421C}"/>
              </a:ext>
            </a:extLst>
          </p:cNvPr>
          <p:cNvSpPr/>
          <p:nvPr/>
        </p:nvSpPr>
        <p:spPr>
          <a:xfrm>
            <a:off x="770009" y="2576052"/>
            <a:ext cx="4146118" cy="16124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2B738C3E-4C7E-4DEC-B32A-F6E3BE8CC0FB}"/>
              </a:ext>
            </a:extLst>
          </p:cNvPr>
          <p:cNvSpPr/>
          <p:nvPr/>
        </p:nvSpPr>
        <p:spPr>
          <a:xfrm>
            <a:off x="770011" y="4326194"/>
            <a:ext cx="3939641" cy="10618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abgerundete Ecken 9">
            <a:extLst>
              <a:ext uri="{FF2B5EF4-FFF2-40B4-BE49-F238E27FC236}">
                <a16:creationId xmlns:a16="http://schemas.microsoft.com/office/drawing/2014/main" id="{3E7FC2F5-F6F3-4201-81EE-8251EEB4E7CB}"/>
              </a:ext>
            </a:extLst>
          </p:cNvPr>
          <p:cNvSpPr/>
          <p:nvPr/>
        </p:nvSpPr>
        <p:spPr>
          <a:xfrm>
            <a:off x="770011" y="5525729"/>
            <a:ext cx="2395976" cy="901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A6AFCBB3-E794-44B1-859F-BB0E61EB2BE4}"/>
              </a:ext>
            </a:extLst>
          </p:cNvPr>
          <p:cNvSpPr txBox="1"/>
          <p:nvPr/>
        </p:nvSpPr>
        <p:spPr>
          <a:xfrm>
            <a:off x="8926165" y="5950018"/>
            <a:ext cx="2320413" cy="369332"/>
          </a:xfrm>
          <a:prstGeom prst="rect">
            <a:avLst/>
          </a:prstGeom>
          <a:noFill/>
        </p:spPr>
        <p:txBody>
          <a:bodyPr wrap="square">
            <a:spAutoFit/>
          </a:bodyPr>
          <a:lstStyle/>
          <a:p>
            <a:r>
              <a:rPr lang="de-DE" sz="1800" b="1" u="sng" dirty="0">
                <a:solidFill>
                  <a:srgbClr val="FF0000"/>
                </a:solidFill>
                <a:hlinkClick r:id="rId3"/>
              </a:rPr>
              <a:t>GitHub Link (code)</a:t>
            </a:r>
            <a:endParaRPr lang="de-DE" sz="1800" b="1" u="sng" dirty="0">
              <a:solidFill>
                <a:srgbClr val="FF0000"/>
              </a:solidFill>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787" y="1445343"/>
            <a:ext cx="11444748" cy="4483510"/>
          </a:xfrm>
          <a:prstGeom prst="rect">
            <a:avLst/>
          </a:prstGeom>
        </p:spPr>
        <p:txBody>
          <a:bodyPr lIns="91440" tIns="45720" rIns="91440" bIns="45720" anchor="t"/>
          <a:lstStyle/>
          <a:p>
            <a:pPr marL="0" indent="0">
              <a:spcBef>
                <a:spcPts val="0"/>
              </a:spcBef>
              <a:buNone/>
            </a:pPr>
            <a:r>
              <a:rPr lang="en-US" sz="1800" b="1" i="1" dirty="0">
                <a:latin typeface="Arial" panose="020B0604020202020204" pitchFamily="34" charset="0"/>
                <a:cs typeface="Arial" panose="020B0604020202020204" pitchFamily="34" charset="0"/>
              </a:rPr>
              <a:t>By analyzing the SpaceX data set following task and questions were used to get better understanding the data</a:t>
            </a:r>
            <a:endParaRPr lang="en-US" sz="1800" b="1" i="1" dirty="0">
              <a:effectLst/>
              <a:latin typeface="Arial" panose="020B0604020202020204" pitchFamily="34" charset="0"/>
              <a:cs typeface="Arial" panose="020B0604020202020204" pitchFamily="34" charset="0"/>
            </a:endParaRPr>
          </a:p>
          <a:p>
            <a:pPr marL="0" indent="0">
              <a:spcBef>
                <a:spcPts val="0"/>
              </a:spcBef>
              <a:buNone/>
            </a:pPr>
            <a:endParaRPr lang="en-US" sz="1500" i="0" dirty="0">
              <a:effectLst/>
              <a:latin typeface="Arial" panose="020B0604020202020204" pitchFamily="34" charset="0"/>
              <a:cs typeface="Arial" panose="020B0604020202020204" pitchFamily="34" charset="0"/>
            </a:endParaRP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Display the names of the unique launch sites in the space mission</a:t>
            </a:r>
          </a:p>
          <a:p>
            <a:pPr algn="ctr">
              <a:lnSpc>
                <a:spcPts val="1560"/>
              </a:lnSpc>
              <a:spcBef>
                <a:spcPts val="0"/>
              </a:spcBef>
              <a:buFont typeface="Wingdings" panose="05000000000000000000" pitchFamily="2" charset="2"/>
              <a:buChar char="Ø"/>
            </a:pPr>
            <a:endParaRPr lang="en-US" sz="1300" dirty="0">
              <a:effectLst/>
              <a:latin typeface="Arial" panose="020B0604020202020204" pitchFamily="34" charset="0"/>
              <a:cs typeface="Arial" panose="020B0604020202020204" pitchFamily="34" charset="0"/>
            </a:endParaRP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Display 5 records where launch sites begin with the string 'CCA'</a:t>
            </a:r>
          </a:p>
          <a:p>
            <a:pPr algn="ctr">
              <a:lnSpc>
                <a:spcPts val="1560"/>
              </a:lnSpc>
              <a:spcBef>
                <a:spcPts val="0"/>
              </a:spcBef>
              <a:buFont typeface="Wingdings" panose="05000000000000000000" pitchFamily="2" charset="2"/>
              <a:buChar char="Ø"/>
            </a:pPr>
            <a:endParaRPr lang="en-US" sz="1300" dirty="0">
              <a:effectLst/>
              <a:latin typeface="Arial" panose="020B0604020202020204" pitchFamily="34" charset="0"/>
              <a:cs typeface="Arial" panose="020B0604020202020204" pitchFamily="34" charset="0"/>
            </a:endParaRP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Display the total payload mass carried by boosters launched by NASA (CRS)</a:t>
            </a:r>
          </a:p>
          <a:p>
            <a:pPr algn="ctr">
              <a:lnSpc>
                <a:spcPts val="1560"/>
              </a:lnSpc>
              <a:spcBef>
                <a:spcPts val="0"/>
              </a:spcBef>
              <a:buFont typeface="Wingdings" panose="05000000000000000000" pitchFamily="2" charset="2"/>
              <a:buChar char="Ø"/>
            </a:pPr>
            <a:endParaRPr lang="en-US" sz="1300" dirty="0">
              <a:effectLst/>
              <a:latin typeface="Arial" panose="020B0604020202020204" pitchFamily="34" charset="0"/>
              <a:cs typeface="Arial" panose="020B0604020202020204" pitchFamily="34" charset="0"/>
            </a:endParaRP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Display average payload mass carried by booster version F9 v1.1</a:t>
            </a: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List the date when the first successful landing outcome in ground pad was </a:t>
            </a:r>
            <a:r>
              <a:rPr lang="en-US" sz="1300" dirty="0" err="1">
                <a:effectLst/>
                <a:latin typeface="Arial" panose="020B0604020202020204" pitchFamily="34" charset="0"/>
                <a:cs typeface="Arial" panose="020B0604020202020204" pitchFamily="34" charset="0"/>
              </a:rPr>
              <a:t>acheived</a:t>
            </a:r>
            <a:r>
              <a:rPr lang="en-US" sz="1300" dirty="0">
                <a:effectLst/>
                <a:latin typeface="Arial" panose="020B0604020202020204" pitchFamily="34" charset="0"/>
                <a:cs typeface="Arial" panose="020B0604020202020204" pitchFamily="34" charset="0"/>
              </a:rPr>
              <a:t>.</a:t>
            </a: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List the names of the boosters which have success in drone ship and have payload mass greater than 4000 but less than 6000</a:t>
            </a:r>
          </a:p>
          <a:p>
            <a:pPr algn="ctr">
              <a:lnSpc>
                <a:spcPts val="1560"/>
              </a:lnSpc>
              <a:spcBef>
                <a:spcPts val="0"/>
              </a:spcBef>
              <a:buFont typeface="Wingdings" panose="05000000000000000000" pitchFamily="2" charset="2"/>
              <a:buChar char="Ø"/>
            </a:pPr>
            <a:endParaRPr lang="en-US" sz="1300" dirty="0">
              <a:effectLst/>
              <a:latin typeface="Arial" panose="020B0604020202020204" pitchFamily="34" charset="0"/>
              <a:cs typeface="Arial" panose="020B0604020202020204" pitchFamily="34" charset="0"/>
            </a:endParaRPr>
          </a:p>
          <a:p>
            <a:pPr algn="ctr">
              <a:lnSpc>
                <a:spcPts val="1560"/>
              </a:lnSpc>
              <a:spcBef>
                <a:spcPts val="0"/>
              </a:spcBef>
              <a:buFont typeface="Wingdings" panose="05000000000000000000" pitchFamily="2" charset="2"/>
              <a:buChar char="Ø"/>
            </a:pPr>
            <a:r>
              <a:rPr lang="en-US" sz="1300" dirty="0">
                <a:effectLst/>
                <a:latin typeface="Arial" panose="020B0604020202020204" pitchFamily="34" charset="0"/>
                <a:cs typeface="Arial" panose="020B0604020202020204" pitchFamily="34" charset="0"/>
              </a:rPr>
              <a:t>List the total number of successful and failure mission outcomes</a:t>
            </a:r>
          </a:p>
          <a:p>
            <a:pPr algn="ctr">
              <a:lnSpc>
                <a:spcPts val="1560"/>
              </a:lnSpc>
              <a:spcBef>
                <a:spcPts val="0"/>
              </a:spcBef>
              <a:buFont typeface="Wingdings" panose="05000000000000000000" pitchFamily="2" charset="2"/>
              <a:buChar char="Ø"/>
            </a:pPr>
            <a:br>
              <a:rPr lang="en-US" sz="1300" dirty="0">
                <a:solidFill>
                  <a:srgbClr val="000000"/>
                </a:solidFill>
                <a:effectLst/>
                <a:latin typeface="Arial" panose="020B0604020202020204" pitchFamily="34" charset="0"/>
                <a:cs typeface="Arial" panose="020B0604020202020204" pitchFamily="34" charset="0"/>
              </a:rPr>
            </a:br>
            <a:r>
              <a:rPr lang="en-US" sz="1300" dirty="0">
                <a:effectLst/>
                <a:latin typeface="Arial" panose="020B0604020202020204" pitchFamily="34" charset="0"/>
                <a:cs typeface="Arial" panose="020B0604020202020204" pitchFamily="34" charset="0"/>
              </a:rPr>
              <a:t>List the names of the </a:t>
            </a:r>
            <a:r>
              <a:rPr lang="en-US" sz="1300" dirty="0" err="1">
                <a:effectLst/>
                <a:latin typeface="Arial" panose="020B0604020202020204" pitchFamily="34" charset="0"/>
                <a:cs typeface="Arial" panose="020B0604020202020204" pitchFamily="34" charset="0"/>
              </a:rPr>
              <a:t>booster_versions</a:t>
            </a:r>
            <a:r>
              <a:rPr lang="en-US" sz="1300" dirty="0">
                <a:effectLst/>
                <a:latin typeface="Arial" panose="020B0604020202020204" pitchFamily="34" charset="0"/>
                <a:cs typeface="Arial" panose="020B0604020202020204" pitchFamily="34" charset="0"/>
              </a:rPr>
              <a:t> which have carried the maximum payload mass. Use a subquery:</a:t>
            </a:r>
          </a:p>
          <a:p>
            <a:pPr algn="ctr">
              <a:lnSpc>
                <a:spcPts val="1560"/>
              </a:lnSpc>
              <a:spcBef>
                <a:spcPts val="0"/>
              </a:spcBef>
              <a:buFont typeface="Wingdings" panose="05000000000000000000" pitchFamily="2" charset="2"/>
              <a:buChar char="Ø"/>
            </a:pPr>
            <a:br>
              <a:rPr lang="en-US" sz="1300" dirty="0">
                <a:solidFill>
                  <a:srgbClr val="000000"/>
                </a:solidFill>
                <a:effectLst/>
                <a:latin typeface="Arial" panose="020B0604020202020204" pitchFamily="34" charset="0"/>
                <a:cs typeface="Arial" panose="020B0604020202020204" pitchFamily="34" charset="0"/>
              </a:rPr>
            </a:br>
            <a:r>
              <a:rPr lang="en-US" sz="1300" dirty="0">
                <a:effectLst/>
                <a:latin typeface="Arial" panose="020B0604020202020204" pitchFamily="34" charset="0"/>
                <a:cs typeface="Arial" panose="020B0604020202020204" pitchFamily="34" charset="0"/>
              </a:rPr>
              <a:t>List the failed </a:t>
            </a:r>
            <a:r>
              <a:rPr lang="en-US" sz="1300" dirty="0" err="1">
                <a:effectLst/>
                <a:latin typeface="Arial" panose="020B0604020202020204" pitchFamily="34" charset="0"/>
                <a:cs typeface="Arial" panose="020B0604020202020204" pitchFamily="34" charset="0"/>
              </a:rPr>
              <a:t>landing_outcomes</a:t>
            </a:r>
            <a:r>
              <a:rPr lang="en-US" sz="1300" dirty="0">
                <a:effectLst/>
                <a:latin typeface="Arial" panose="020B0604020202020204" pitchFamily="34" charset="0"/>
                <a:cs typeface="Arial" panose="020B0604020202020204" pitchFamily="34" charset="0"/>
              </a:rPr>
              <a:t> in drone ship, their booster versions, and launch site names for in year 2015</a:t>
            </a:r>
          </a:p>
          <a:p>
            <a:pPr algn="ctr">
              <a:lnSpc>
                <a:spcPts val="1560"/>
              </a:lnSpc>
              <a:spcBef>
                <a:spcPts val="0"/>
              </a:spcBef>
              <a:buFont typeface="Wingdings" panose="05000000000000000000" pitchFamily="2" charset="2"/>
              <a:buChar char="Ø"/>
            </a:pPr>
            <a:br>
              <a:rPr lang="en-US" sz="1300" dirty="0">
                <a:solidFill>
                  <a:srgbClr val="000000"/>
                </a:solidFill>
                <a:effectLst/>
                <a:latin typeface="Arial" panose="020B0604020202020204" pitchFamily="34" charset="0"/>
                <a:cs typeface="Arial" panose="020B0604020202020204" pitchFamily="34" charset="0"/>
              </a:rPr>
            </a:br>
            <a:r>
              <a:rPr lang="en-US" sz="1300" dirty="0">
                <a:effectLst/>
                <a:latin typeface="Arial" panose="020B0604020202020204" pitchFamily="34" charset="0"/>
                <a:cs typeface="Arial" panose="020B0604020202020204" pitchFamily="34" charset="0"/>
              </a:rPr>
              <a:t>Rank the count of landing outcomes (such as Failure (drone ship) or Success (ground pad)) between the date 2010-06-04 and 2017-03-20, in descending order</a:t>
            </a:r>
          </a:p>
          <a:p>
            <a:pPr marL="0" indent="0" algn="r">
              <a:buNone/>
            </a:pPr>
            <a:endParaRPr lang="en-US" sz="900" b="0" i="0" dirty="0">
              <a:effectLst/>
              <a:latin typeface="var(--jp-cell-prompt-font-family)"/>
            </a:endParaRPr>
          </a:p>
          <a:p>
            <a:pPr marL="0" indent="0">
              <a:buNone/>
            </a:pPr>
            <a:br>
              <a:rPr lang="en-US" sz="1500" b="0" i="0" dirty="0">
                <a:solidFill>
                  <a:srgbClr val="000000"/>
                </a:solidFill>
                <a:effectLst/>
                <a:latin typeface="var(--jp-code-font-family)"/>
                <a:hlinkClick r:id="rId3"/>
              </a:rPr>
            </a:br>
            <a:r>
              <a:rPr lang="de-DE" sz="1500" b="1" u="sng" dirty="0">
                <a:solidFill>
                  <a:srgbClr val="FF0000"/>
                </a:solidFill>
                <a:hlinkClick r:id="rId3"/>
              </a:rPr>
              <a:t>GitHub Link (code)</a:t>
            </a:r>
            <a:endParaRPr lang="de-DE" sz="1500" b="1" u="sng" dirty="0">
              <a:solidFill>
                <a:srgbClr val="FF0000"/>
              </a:solidFill>
            </a:endParaRPr>
          </a:p>
          <a:p>
            <a:pPr marL="0" indent="0">
              <a:buNone/>
            </a:pPr>
            <a:br>
              <a:rPr lang="en-US" sz="1100" b="0" i="0" dirty="0">
                <a:solidFill>
                  <a:srgbClr val="000000"/>
                </a:solidFill>
                <a:effectLst/>
                <a:latin typeface="var(--jp-code-font-family)"/>
              </a:rPr>
            </a:br>
            <a:br>
              <a:rPr lang="en-US" sz="1500" dirty="0">
                <a:latin typeface="Arial" panose="020B0604020202020204" pitchFamily="34" charset="0"/>
                <a:cs typeface="Arial" panose="020B0604020202020204" pitchFamily="34" charset="0"/>
              </a:rPr>
            </a:br>
            <a:br>
              <a:rPr lang="en-US" b="0" i="0" dirty="0">
                <a:solidFill>
                  <a:srgbClr val="000000"/>
                </a:solidFill>
                <a:effectLst/>
                <a:latin typeface="var(--jp-code-font-family)"/>
              </a:rPr>
            </a:br>
            <a:br>
              <a:rPr lang="en-US" b="0" i="0" dirty="0">
                <a:solidFill>
                  <a:srgbClr val="000000"/>
                </a:solidFill>
                <a:effectLst/>
                <a:latin typeface="var(--jp-code-font-family)"/>
              </a:rPr>
            </a:br>
            <a:br>
              <a:rPr lang="en-US" b="0" i="0" dirty="0">
                <a:solidFill>
                  <a:srgbClr val="000000"/>
                </a:solidFill>
                <a:effectLst/>
                <a:latin typeface="var(--jp-code-font-family)"/>
              </a:rPr>
            </a:br>
            <a:br>
              <a:rPr lang="en-US" b="0" i="0" dirty="0">
                <a:solidFill>
                  <a:srgbClr val="000000"/>
                </a:solidFill>
                <a:effectLst/>
                <a:latin typeface="var(--jp-code-font-family)"/>
              </a:rPr>
            </a:b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207"/>
            <a:ext cx="10835148" cy="4150519"/>
          </a:xfrm>
          <a:prstGeom prst="rect">
            <a:avLst/>
          </a:prstGeom>
        </p:spPr>
        <p:txBody>
          <a:bodyPr>
            <a:normAutofit fontScale="55000" lnSpcReduction="20000"/>
          </a:bodyPr>
          <a:lstStyle/>
          <a:p>
            <a:pPr marL="0" indent="0" algn="ctr">
              <a:buNone/>
            </a:pPr>
            <a:r>
              <a:rPr lang="en-US" sz="2700" b="1" i="1" dirty="0">
                <a:latin typeface="Arial" panose="020B0604020202020204" pitchFamily="34" charset="0"/>
                <a:cs typeface="Arial" panose="020B0604020202020204" pitchFamily="34" charset="0"/>
              </a:rPr>
              <a:t>Interactive Map with Folium is helpful if you need to </a:t>
            </a:r>
            <a:r>
              <a:rPr lang="en-US" sz="2700" b="1" i="1" dirty="0" err="1">
                <a:latin typeface="Arial" panose="020B0604020202020204" pitchFamily="34" charset="0"/>
                <a:cs typeface="Arial" panose="020B0604020202020204" pitchFamily="34" charset="0"/>
              </a:rPr>
              <a:t>analyse</a:t>
            </a:r>
            <a:r>
              <a:rPr lang="en-US" sz="2700" b="1" i="1" dirty="0">
                <a:latin typeface="Arial" panose="020B0604020202020204" pitchFamily="34" charset="0"/>
                <a:cs typeface="Arial" panose="020B0604020202020204" pitchFamily="34" charset="0"/>
              </a:rPr>
              <a:t> geospatial data to perform and understand the impact of location close to the rocket launch</a:t>
            </a:r>
          </a:p>
          <a:p>
            <a:pPr marL="0" indent="0">
              <a:buNone/>
            </a:pPr>
            <a:endParaRPr lang="en-US" dirty="0">
              <a:latin typeface="Arial" panose="020B0604020202020204" pitchFamily="34" charset="0"/>
              <a:cs typeface="Arial" panose="020B0604020202020204" pitchFamily="34" charset="0"/>
            </a:endParaRPr>
          </a:p>
          <a:p>
            <a:pPr algn="ctr">
              <a:buFont typeface="Wingdings" panose="05000000000000000000" pitchFamily="2" charset="2"/>
              <a:buChar char="Ø"/>
            </a:pP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following</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dataset</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the</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name</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spacex_launch_geo.csv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is</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augmented</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dataset</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latitude</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longitude</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added</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for</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each</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site</a:t>
            </a:r>
            <a:r>
              <a:rPr kumimoji="0" lang="de-DE" altLang="de-DE"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algn="ctr">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algn="ctr">
              <a:buFont typeface="Wingdings" panose="05000000000000000000" pitchFamily="2" charset="2"/>
              <a:buChar char="Ø"/>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Dataframe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launch_outcomes</a:t>
            </a:r>
            <a:r>
              <a:rPr lang="en-US" sz="2400" dirty="0">
                <a:latin typeface="Arial" panose="020B0604020202020204" pitchFamily="34" charset="0"/>
                <a:cs typeface="Arial" panose="020B0604020202020204" pitchFamily="34" charset="0"/>
              </a:rPr>
              <a:t> to classes 0 and 1 with </a:t>
            </a:r>
            <a:r>
              <a:rPr lang="en-US" sz="2400" dirty="0">
                <a:highlight>
                  <a:srgbClr val="00FF00"/>
                </a:highlight>
                <a:latin typeface="Arial" panose="020B0604020202020204" pitchFamily="34" charset="0"/>
                <a:cs typeface="Arial" panose="020B0604020202020204" pitchFamily="34" charset="0"/>
              </a:rPr>
              <a:t>Green</a:t>
            </a:r>
            <a:r>
              <a:rPr lang="en-US" sz="2400" dirty="0">
                <a:latin typeface="Arial" panose="020B0604020202020204" pitchFamily="34" charset="0"/>
                <a:cs typeface="Arial" panose="020B0604020202020204" pitchFamily="34" charset="0"/>
              </a:rPr>
              <a:t> and </a:t>
            </a:r>
            <a:r>
              <a:rPr lang="en-US" sz="2400" dirty="0">
                <a:highlight>
                  <a:srgbClr val="FF0000"/>
                </a:highlight>
                <a:latin typeface="Arial" panose="020B0604020202020204" pitchFamily="34" charset="0"/>
                <a:cs typeface="Arial" panose="020B0604020202020204" pitchFamily="34" charset="0"/>
              </a:rPr>
              <a:t>Red</a:t>
            </a:r>
            <a:r>
              <a:rPr lang="en-US" sz="2400" dirty="0">
                <a:latin typeface="Arial" panose="020B0604020202020204" pitchFamily="34" charset="0"/>
                <a:cs typeface="Arial" panose="020B0604020202020204" pitchFamily="34" charset="0"/>
              </a:rPr>
              <a:t> markers on the map in a </a:t>
            </a:r>
            <a:r>
              <a:rPr lang="en-US" sz="2400" dirty="0" err="1">
                <a:latin typeface="Arial" panose="020B0604020202020204" pitchFamily="34" charset="0"/>
                <a:cs typeface="Arial" panose="020B0604020202020204" pitchFamily="34" charset="0"/>
              </a:rPr>
              <a:t>MarkerCluster</a:t>
            </a:r>
            <a:r>
              <a:rPr lang="en-US" sz="2400" dirty="0">
                <a:latin typeface="Arial" panose="020B0604020202020204" pitchFamily="34" charset="0"/>
                <a:cs typeface="Arial" panose="020B0604020202020204" pitchFamily="34" charset="0"/>
              </a:rPr>
              <a:t> was added</a:t>
            </a:r>
          </a:p>
          <a:p>
            <a:pPr algn="ctr">
              <a:buFont typeface="Wingdings" panose="05000000000000000000" pitchFamily="2" charset="2"/>
              <a:buChar char="Ø"/>
            </a:pPr>
            <a:r>
              <a:rPr lang="en-US" sz="2400" dirty="0">
                <a:latin typeface="Arial" panose="020B0604020202020204" pitchFamily="34" charset="0"/>
                <a:cs typeface="Arial" panose="020B0604020202020204" pitchFamily="34" charset="0"/>
              </a:rPr>
              <a:t>    Calculated distances between a launch site to its proximities or to various landmarks to find several trends and patterns.</a:t>
            </a:r>
          </a:p>
          <a:p>
            <a:pPr marL="0" indent="0">
              <a:buNone/>
            </a:pPr>
            <a:endParaRPr lang="en-US" sz="1800" dirty="0">
              <a:latin typeface="Arial" panose="020B0604020202020204" pitchFamily="34" charset="0"/>
              <a:cs typeface="Arial" panose="020B0604020202020204" pitchFamily="34" charset="0"/>
            </a:endParaRPr>
          </a:p>
          <a:p>
            <a:pPr marL="0" indent="0" algn="ctr">
              <a:buNone/>
            </a:pPr>
            <a:r>
              <a:rPr lang="en-US" sz="2400" i="1" dirty="0">
                <a:latin typeface="Arial" panose="020B0604020202020204" pitchFamily="34" charset="0"/>
                <a:cs typeface="Arial" panose="020B0604020202020204" pitchFamily="34" charset="0"/>
              </a:rPr>
              <a:t>The Interactive Map with Folium helped the project to answer following questions: </a:t>
            </a:r>
          </a:p>
          <a:p>
            <a:pPr algn="l">
              <a:buFont typeface="Wingdings" panose="05000000000000000000" pitchFamily="2" charset="2"/>
              <a:buChar char="Ø"/>
            </a:pPr>
            <a:r>
              <a:rPr lang="en-US" sz="2400" b="0" i="0" dirty="0">
                <a:effectLst/>
                <a:latin typeface="Arial" panose="020B0604020202020204" pitchFamily="34" charset="0"/>
                <a:cs typeface="Arial" panose="020B0604020202020204" pitchFamily="34" charset="0"/>
              </a:rPr>
              <a:t>Are launch sites in close proximity to railways? </a:t>
            </a:r>
            <a:r>
              <a:rPr lang="en-US" sz="2400" b="0" i="0" dirty="0">
                <a:effectLst/>
                <a:highlight>
                  <a:srgbClr val="00FFFF"/>
                </a:highlight>
                <a:latin typeface="Arial" panose="020B0604020202020204" pitchFamily="34" charset="0"/>
                <a:cs typeface="Arial" panose="020B0604020202020204" pitchFamily="34" charset="0"/>
              </a:rPr>
              <a:t>YES</a:t>
            </a:r>
          </a:p>
          <a:p>
            <a:pPr algn="l">
              <a:buFont typeface="Wingdings" panose="05000000000000000000" pitchFamily="2" charset="2"/>
              <a:buChar char="Ø"/>
            </a:pPr>
            <a:r>
              <a:rPr lang="en-US" sz="2400" b="0" i="0" dirty="0">
                <a:effectLst/>
                <a:latin typeface="Arial" panose="020B0604020202020204" pitchFamily="34" charset="0"/>
                <a:cs typeface="Arial" panose="020B0604020202020204" pitchFamily="34" charset="0"/>
              </a:rPr>
              <a:t>Are launch sites in close proximity to highways? </a:t>
            </a:r>
            <a:r>
              <a:rPr lang="en-US" sz="2400" b="0" i="0" dirty="0">
                <a:effectLst/>
                <a:highlight>
                  <a:srgbClr val="00FFFF"/>
                </a:highlight>
                <a:latin typeface="Arial" panose="020B0604020202020204" pitchFamily="34" charset="0"/>
                <a:cs typeface="Arial" panose="020B0604020202020204" pitchFamily="34" charset="0"/>
              </a:rPr>
              <a:t>YES</a:t>
            </a:r>
          </a:p>
          <a:p>
            <a:pPr algn="l">
              <a:buFont typeface="Wingdings" panose="05000000000000000000" pitchFamily="2" charset="2"/>
              <a:buChar char="Ø"/>
            </a:pPr>
            <a:r>
              <a:rPr lang="en-US" sz="2400" b="0" i="0" dirty="0">
                <a:effectLst/>
                <a:latin typeface="Arial" panose="020B0604020202020204" pitchFamily="34" charset="0"/>
                <a:cs typeface="Arial" panose="020B0604020202020204" pitchFamily="34" charset="0"/>
              </a:rPr>
              <a:t>Are launch sites in close proximity to coastline? </a:t>
            </a:r>
            <a:r>
              <a:rPr lang="en-US" sz="2400" b="0" i="0" dirty="0">
                <a:effectLst/>
                <a:highlight>
                  <a:srgbClr val="00FFFF"/>
                </a:highlight>
                <a:latin typeface="Arial" panose="020B0604020202020204" pitchFamily="34" charset="0"/>
                <a:cs typeface="Arial" panose="020B0604020202020204" pitchFamily="34" charset="0"/>
              </a:rPr>
              <a:t>YES</a:t>
            </a:r>
          </a:p>
          <a:p>
            <a:pPr algn="l">
              <a:buFont typeface="Wingdings" panose="05000000000000000000" pitchFamily="2" charset="2"/>
              <a:buChar char="Ø"/>
            </a:pPr>
            <a:r>
              <a:rPr lang="en-US" sz="2400" b="0" i="0" dirty="0">
                <a:effectLst/>
                <a:latin typeface="Arial" panose="020B0604020202020204" pitchFamily="34" charset="0"/>
                <a:cs typeface="Arial" panose="020B0604020202020204" pitchFamily="34" charset="0"/>
              </a:rPr>
              <a:t>Do launch sites keep certain distance away from cities? </a:t>
            </a:r>
            <a:r>
              <a:rPr lang="en-US" sz="2400" b="0" i="0" dirty="0">
                <a:effectLst/>
                <a:highlight>
                  <a:srgbClr val="00FFFF"/>
                </a:highlight>
                <a:latin typeface="Arial" panose="020B0604020202020204" pitchFamily="34" charset="0"/>
                <a:cs typeface="Arial" panose="020B0604020202020204" pitchFamily="34" charset="0"/>
              </a:rPr>
              <a:t>YES</a:t>
            </a:r>
          </a:p>
          <a:p>
            <a:pPr marL="0" indent="0">
              <a:buNone/>
            </a:pPr>
            <a:endParaRPr lang="en-US" dirty="0"/>
          </a:p>
          <a:p>
            <a:pPr marL="0" indent="0" algn="r">
              <a:buNone/>
            </a:pPr>
            <a:r>
              <a:rPr lang="de-DE" sz="2800" b="1" u="sng" dirty="0">
                <a:solidFill>
                  <a:srgbClr val="FF0000"/>
                </a:solidFill>
                <a:hlinkClick r:id="rId3"/>
              </a:rPr>
              <a:t>GitHub Link (code)</a:t>
            </a:r>
            <a:endParaRPr lang="de-DE" sz="2800" b="1" u="sng" dirty="0">
              <a:solidFill>
                <a:srgbClr val="FF0000"/>
              </a:solidFill>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66B63150-03FE-4FBC-9AF0-8F923AB1D400}"/>
              </a:ext>
            </a:extLst>
          </p:cNvPr>
          <p:cNvSpPr>
            <a:spLocks noGrp="1" noChangeArrowheads="1"/>
          </p:cNvSpPr>
          <p:nvPr>
            <p:ph idx="4294967295"/>
          </p:nvPr>
        </p:nvSpPr>
        <p:spPr bwMode="auto">
          <a:xfrm>
            <a:off x="1297858" y="1442104"/>
            <a:ext cx="8963924" cy="478428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PIE CHART –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showing</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the</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total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success</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for</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all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sites</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by</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certain</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launch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site</a:t>
            </a:r>
            <a:endPar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300" i="1" dirty="0">
              <a:solidFill>
                <a:srgbClr val="212121"/>
              </a:solidFill>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Percentage</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a:t>
            </a: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of</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a:t>
            </a: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success</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in </a:t>
            </a: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relation</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a:t>
            </a: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to</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launch </a:t>
            </a:r>
            <a:r>
              <a:rPr kumimoji="0" lang="de-DE" altLang="de-DE" sz="1300" b="0" u="none" strike="noStrike" cap="none" normalizeH="0" baseline="0" dirty="0" err="1">
                <a:ln>
                  <a:noFill/>
                </a:ln>
                <a:solidFill>
                  <a:srgbClr val="212121"/>
                </a:solidFill>
                <a:effectLst/>
                <a:latin typeface="Arial" panose="020B0604020202020204" pitchFamily="34" charset="0"/>
                <a:cs typeface="Arial" panose="020B0604020202020204" pitchFamily="34" charset="0"/>
              </a:rPr>
              <a:t>site</a:t>
            </a:r>
            <a:r>
              <a:rPr kumimoji="0" lang="de-DE" altLang="de-DE" sz="1300" b="0" u="none" strike="noStrike" cap="none" normalizeH="0" baseline="0" dirty="0">
                <a:ln>
                  <a:noFill/>
                </a:ln>
                <a:solidFill>
                  <a:srgbClr val="21212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0" i="1" u="none" strike="noStrike" cap="none" normalizeH="0" baseline="0" dirty="0">
              <a:ln>
                <a:noFill/>
              </a:ln>
              <a:solidFill>
                <a:srgbClr val="212121"/>
              </a:solidFill>
              <a:effectLst/>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Tx/>
              <a:buChar char="-"/>
              <a:tabLst/>
            </a:pPr>
            <a:endParaRPr lang="de-DE" altLang="de-DE" sz="1300" i="1" dirty="0">
              <a:solidFill>
                <a:srgbClr val="212121"/>
              </a:solidFill>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None/>
              <a:tabLst/>
            </a:pP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SCATTER GRAPH –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showing</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correlation</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between</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Payload and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success</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for</a:t>
            </a:r>
            <a:r>
              <a:rPr kumimoji="0" lang="de-DE" altLang="de-DE" sz="1300" i="1" u="sng" strike="noStrike" normalizeH="0" baseline="0"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all </a:t>
            </a:r>
            <a:r>
              <a:rPr kumimoji="0" lang="de-DE" altLang="de-DE" sz="1300" i="1" u="sng" strike="noStrike" normalizeH="0" baseline="0"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sites</a:t>
            </a:r>
            <a:r>
              <a:rPr lang="de-DE" altLang="de-DE" sz="1300" i="1" u="sng"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a:t>
            </a:r>
            <a:r>
              <a:rPr lang="de-DE" altLang="de-DE" sz="1300" i="1" u="sng"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by</a:t>
            </a:r>
            <a:r>
              <a:rPr lang="de-DE" altLang="de-DE" sz="1300" i="1" u="sng"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a:t>
            </a:r>
            <a:r>
              <a:rPr lang="de-DE" altLang="de-DE" sz="1300" i="1" u="sng"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certain</a:t>
            </a:r>
            <a:r>
              <a:rPr lang="de-DE" altLang="de-DE" sz="1300" i="1" u="sng"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 launch </a:t>
            </a:r>
            <a:r>
              <a:rPr lang="de-DE" altLang="de-DE" sz="1300" i="1" u="sng" dirty="0" err="1">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rPr>
              <a:t>site</a:t>
            </a:r>
            <a:endParaRPr lang="de-DE" altLang="de-DE" sz="1300" i="1" u="sng" dirty="0">
              <a:ln w="0"/>
              <a:solidFill>
                <a:schemeClr val="accent1"/>
              </a:solidFill>
              <a:effectLst>
                <a:outerShdw blurRad="38100" dist="25400" dir="5400000" algn="ctr" rotWithShape="0">
                  <a:srgbClr val="6E747A">
                    <a:alpha val="43000"/>
                  </a:srgbClr>
                </a:outerShdw>
              </a:effectLst>
              <a:highlight>
                <a:srgbClr val="00FFFF"/>
              </a:highligh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It</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shows</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the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relationship</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between</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success</a:t>
            </a:r>
            <a:r>
              <a:rPr lang="de-DE" altLang="de-DE" sz="1300" dirty="0">
                <a:latin typeface="Arial" panose="020B0604020202020204" pitchFamily="34" charset="0"/>
                <a:cs typeface="Arial" panose="020B0604020202020204" pitchFamily="34" charset="0"/>
              </a:rPr>
              <a:t> rate and </a:t>
            </a:r>
            <a:r>
              <a:rPr lang="de-DE" altLang="de-DE" sz="1300" dirty="0" err="1">
                <a:latin typeface="Arial" panose="020B0604020202020204" pitchFamily="34" charset="0"/>
                <a:cs typeface="Arial" panose="020B0604020202020204" pitchFamily="34" charset="0"/>
              </a:rPr>
              <a:t>booster</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version</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category</a:t>
            </a:r>
            <a:r>
              <a:rPr lang="de-DE" altLang="de-DE" sz="1300" dirty="0">
                <a:latin typeface="Arial" panose="020B0604020202020204" pitchFamily="34" charset="0"/>
                <a:cs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It</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is</a:t>
            </a:r>
            <a:r>
              <a:rPr lang="de-DE" altLang="de-DE" sz="1300" dirty="0">
                <a:latin typeface="Arial" panose="020B0604020202020204" pitchFamily="34" charset="0"/>
                <a:cs typeface="Arial" panose="020B0604020202020204" pitchFamily="34" charset="0"/>
              </a:rPr>
              <a:t> a </a:t>
            </a:r>
            <a:r>
              <a:rPr lang="de-DE" altLang="de-DE" sz="1300" dirty="0" err="1">
                <a:latin typeface="Arial" panose="020B0604020202020204" pitchFamily="34" charset="0"/>
                <a:cs typeface="Arial" panose="020B0604020202020204" pitchFamily="34" charset="0"/>
              </a:rPr>
              <a:t>good</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method</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to</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show</a:t>
            </a:r>
            <a:r>
              <a:rPr lang="de-DE" altLang="de-DE" sz="1300" dirty="0">
                <a:latin typeface="Arial" panose="020B0604020202020204" pitchFamily="34" charset="0"/>
                <a:cs typeface="Arial" panose="020B0604020202020204" pitchFamily="34" charset="0"/>
              </a:rPr>
              <a:t> a non-linear </a:t>
            </a:r>
            <a:r>
              <a:rPr lang="de-DE" altLang="de-DE" sz="1300" dirty="0" err="1">
                <a:latin typeface="Arial" panose="020B0604020202020204" pitchFamily="34" charset="0"/>
                <a:cs typeface="Arial" panose="020B0604020202020204" pitchFamily="34" charset="0"/>
              </a:rPr>
              <a:t>pattern</a:t>
            </a:r>
            <a:r>
              <a:rPr lang="de-DE" altLang="de-DE" sz="1300" dirty="0">
                <a:latin typeface="Arial" panose="020B0604020202020204" pitchFamily="34" charset="0"/>
                <a:cs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de-DE" altLang="de-DE" sz="1300" dirty="0">
                <a:latin typeface="Arial" panose="020B0604020202020204" pitchFamily="34" charset="0"/>
                <a:cs typeface="Arial" panose="020B0604020202020204" pitchFamily="34" charset="0"/>
              </a:rPr>
              <a:t>The </a:t>
            </a:r>
            <a:r>
              <a:rPr lang="de-DE" altLang="de-DE" sz="1300" dirty="0" err="1">
                <a:latin typeface="Arial" panose="020B0604020202020204" pitchFamily="34" charset="0"/>
                <a:cs typeface="Arial" panose="020B0604020202020204" pitchFamily="34" charset="0"/>
              </a:rPr>
              <a:t>range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of</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data</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flow</a:t>
            </a:r>
            <a:r>
              <a:rPr lang="de-DE" altLang="de-DE" sz="1300" dirty="0">
                <a:latin typeface="Arial" panose="020B0604020202020204" pitchFamily="34" charset="0"/>
                <a:cs typeface="Arial" panose="020B0604020202020204" pitchFamily="34" charset="0"/>
              </a:rPr>
              <a:t>, i.e. maximum and </a:t>
            </a:r>
            <a:r>
              <a:rPr lang="de-DE" altLang="de-DE" sz="1300" dirty="0" err="1">
                <a:latin typeface="Arial" panose="020B0604020202020204" pitchFamily="34" charset="0"/>
                <a:cs typeface="Arial" panose="020B0604020202020204" pitchFamily="34" charset="0"/>
              </a:rPr>
              <a:t>minimum</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value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would</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be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determined</a:t>
            </a:r>
            <a:r>
              <a:rPr lang="de-DE" altLang="de-DE" sz="1300" dirty="0">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lang="de-DE" altLang="de-DE" sz="13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None/>
              <a:tabLst/>
            </a:pPr>
            <a:r>
              <a:rPr lang="de-DE" altLang="de-DE" sz="1300" i="1"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Dashboard</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was </a:t>
            </a:r>
            <a:r>
              <a:rPr lang="de-DE" altLang="de-DE" sz="1300" u="sng" dirty="0" err="1">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created</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a:t>
            </a:r>
            <a:r>
              <a:rPr lang="de-DE" altLang="de-DE" sz="1300" u="sng" dirty="0" err="1">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to</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a:t>
            </a:r>
            <a:r>
              <a:rPr lang="de-DE" altLang="de-DE" sz="1300" u="sng" dirty="0" err="1">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solve</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a:t>
            </a:r>
            <a:r>
              <a:rPr lang="de-DE" altLang="de-DE" sz="1300" u="sng" dirty="0" err="1">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following</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a:t>
            </a:r>
            <a:r>
              <a:rPr lang="de-DE" altLang="de-DE" sz="1300" u="sng" dirty="0" err="1">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tasks</a:t>
            </a:r>
            <a:r>
              <a:rPr lang="de-DE" altLang="de-DE" sz="1300" u="sng"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highlight>
                  <a:srgbClr val="00FFFF"/>
                </a:highligh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de-DE" altLang="de-DE" sz="1300" dirty="0" err="1">
                <a:latin typeface="Arial" panose="020B0604020202020204" pitchFamily="34" charset="0"/>
                <a:cs typeface="Arial" panose="020B0604020202020204" pitchFamily="34" charset="0"/>
              </a:rPr>
              <a:t>Which</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site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has</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the</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largest</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successful</a:t>
            </a:r>
            <a:r>
              <a:rPr lang="de-DE" altLang="de-DE" sz="1300" dirty="0">
                <a:latin typeface="Arial" panose="020B0604020202020204" pitchFamily="34" charset="0"/>
                <a:cs typeface="Arial" panose="020B0604020202020204" pitchFamily="34" charset="0"/>
              </a:rPr>
              <a:t> </a:t>
            </a:r>
            <a:r>
              <a:rPr lang="de-DE" altLang="de-DE" sz="1300" dirty="0" err="1">
                <a:latin typeface="Arial" panose="020B0604020202020204" pitchFamily="34" charset="0"/>
                <a:cs typeface="Arial" panose="020B0604020202020204" pitchFamily="34" charset="0"/>
              </a:rPr>
              <a:t>launches</a:t>
            </a:r>
            <a:r>
              <a:rPr lang="de-DE" altLang="de-DE" sz="1300" dirty="0">
                <a:latin typeface="Arial" panose="020B0604020202020204" pitchFamily="34" charset="0"/>
                <a:cs typeface="Arial" panose="020B0604020202020204" pitchFamily="34" charset="0"/>
              </a:rPr>
              <a:t> ?                               </a:t>
            </a:r>
            <a:r>
              <a:rPr lang="de-DE" altLang="de-DE" sz="1300" dirty="0" err="1">
                <a:latin typeface="Arial" panose="020B0604020202020204" pitchFamily="34" charset="0"/>
                <a:cs typeface="Arial" panose="020B0604020202020204" pitchFamily="34" charset="0"/>
              </a:rPr>
              <a:t>Result</a:t>
            </a:r>
            <a:r>
              <a:rPr lang="de-DE" altLang="de-DE" sz="1300" dirty="0">
                <a:latin typeface="Arial" panose="020B0604020202020204" pitchFamily="34" charset="0"/>
                <a:cs typeface="Arial" panose="020B0604020202020204" pitchFamily="34" charset="0"/>
              </a:rPr>
              <a:t>: KSC LC-39A </a:t>
            </a:r>
            <a:r>
              <a:rPr lang="de-DE" altLang="de-DE" sz="1300" dirty="0" err="1">
                <a:latin typeface="Arial" panose="020B0604020202020204" pitchFamily="34" charset="0"/>
                <a:cs typeface="Arial" panose="020B0604020202020204" pitchFamily="34" charset="0"/>
              </a:rPr>
              <a:t>with</a:t>
            </a:r>
            <a:r>
              <a:rPr lang="de-DE" altLang="de-DE" sz="1300" dirty="0">
                <a:latin typeface="Arial" panose="020B0604020202020204" pitchFamily="34" charset="0"/>
                <a:cs typeface="Arial" panose="020B0604020202020204" pitchFamily="34" charset="0"/>
              </a:rPr>
              <a:t> 10</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de-DE" altLang="de-DE" sz="1300" dirty="0">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Which</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site</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has</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the</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highest</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launch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success</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rate?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Result</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KSC LC-39A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76.9%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success</a:t>
            </a:r>
            <a:endPar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Which</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payload</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range</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has</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the</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highest</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launch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success</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rate?               </a:t>
            </a:r>
            <a:r>
              <a:rPr kumimoji="0" lang="de-DE" altLang="de-DE" sz="13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Result</a:t>
            </a:r>
            <a:r>
              <a:rPr kumimoji="0" lang="de-DE" altLang="de-DE" sz="13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2000-5000 KG</a:t>
            </a:r>
          </a:p>
          <a:p>
            <a:pPr marR="0" lvl="0" algn="l" defTabSz="914400" rtl="0" eaLnBrk="0" fontAlgn="base" latinLnBrk="0" hangingPunct="0">
              <a:lnSpc>
                <a:spcPct val="100000"/>
              </a:lnSpc>
              <a:spcBef>
                <a:spcPct val="0"/>
              </a:spcBef>
              <a:spcAft>
                <a:spcPct val="0"/>
              </a:spcAft>
              <a:buClrTx/>
              <a:buSzTx/>
              <a:buFontTx/>
              <a:buChar char="-"/>
              <a:tabLst/>
            </a:pP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11" name="Rechteck 10">
            <a:extLst>
              <a:ext uri="{FF2B5EF4-FFF2-40B4-BE49-F238E27FC236}">
                <a16:creationId xmlns:a16="http://schemas.microsoft.com/office/drawing/2014/main" id="{3C3C9221-42AD-4FB8-93FE-187E47ADD25A}"/>
              </a:ext>
            </a:extLst>
          </p:cNvPr>
          <p:cNvSpPr/>
          <p:nvPr/>
        </p:nvSpPr>
        <p:spPr>
          <a:xfrm>
            <a:off x="1484670" y="4336026"/>
            <a:ext cx="8357419" cy="12486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F2A8C96C-21F9-45E0-A257-71B0541BC488}"/>
              </a:ext>
            </a:extLst>
          </p:cNvPr>
          <p:cNvSpPr txBox="1"/>
          <p:nvPr/>
        </p:nvSpPr>
        <p:spPr>
          <a:xfrm>
            <a:off x="8799871" y="6262151"/>
            <a:ext cx="2231923" cy="369332"/>
          </a:xfrm>
          <a:prstGeom prst="rect">
            <a:avLst/>
          </a:prstGeom>
          <a:noFill/>
        </p:spPr>
        <p:txBody>
          <a:bodyPr wrap="square">
            <a:spAutoFit/>
          </a:bodyPr>
          <a:lstStyle/>
          <a:p>
            <a:r>
              <a:rPr lang="de-DE" sz="1800" b="1" u="sng" dirty="0">
                <a:solidFill>
                  <a:srgbClr val="FF0000"/>
                </a:solidFill>
                <a:hlinkClick r:id="rId3"/>
              </a:rPr>
              <a:t>GitHub Link (code)</a:t>
            </a:r>
            <a:endParaRPr lang="de-DE" sz="1800" b="1" u="sng" dirty="0">
              <a:solidFill>
                <a:srgbClr val="FF0000"/>
              </a:solidFill>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7690"/>
            <a:ext cx="10281448" cy="5119521"/>
          </a:xfrm>
          <a:prstGeom prst="rect">
            <a:avLst/>
          </a:prstGeom>
        </p:spPr>
        <p:txBody>
          <a:bodyPr>
            <a:normAutofit fontScale="92500" lnSpcReduction="10000"/>
          </a:bodyPr>
          <a:lstStyle/>
          <a:p>
            <a:pPr marL="0" indent="0">
              <a:buNone/>
            </a:pPr>
            <a:r>
              <a:rPr lang="en-US" sz="1000" i="1" dirty="0">
                <a:highlight>
                  <a:srgbClr val="00FFFF"/>
                </a:highlight>
                <a:latin typeface="Arial" panose="020B0604020202020204" pitchFamily="34" charset="0"/>
                <a:cs typeface="Arial" panose="020B0604020202020204" pitchFamily="34" charset="0"/>
              </a:rPr>
              <a:t>Create a NumPy array from the column CLASS in DATA </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highlight>
                  <a:srgbClr val="00FFFF"/>
                </a:highlight>
                <a:latin typeface="Arial" panose="020B0604020202020204" pitchFamily="34" charset="0"/>
                <a:cs typeface="Arial" panose="020B0604020202020204" pitchFamily="34" charset="0"/>
              </a:rPr>
              <a:t>Standardize the data in </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err="1">
                <a:highlight>
                  <a:srgbClr val="00FFFF"/>
                </a:highlight>
                <a:latin typeface="Arial" panose="020B0604020202020204" pitchFamily="34" charset="0"/>
                <a:cs typeface="Arial" panose="020B0604020202020204" pitchFamily="34" charset="0"/>
              </a:rPr>
              <a:t>Train_Test_Split</a:t>
            </a:r>
            <a:r>
              <a:rPr lang="en-US" sz="1000" i="1" dirty="0">
                <a:highlight>
                  <a:srgbClr val="00FFFF"/>
                </a:highlight>
                <a:latin typeface="Arial" panose="020B0604020202020204" pitchFamily="34" charset="0"/>
                <a:cs typeface="Arial" panose="020B0604020202020204" pitchFamily="34" charset="0"/>
              </a:rPr>
              <a:t> data into training and test data sets</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Create a logistic regression</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Calculate the accuracy on the test data</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Create a support vector machine </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Calculate the accuracy on the test data</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Create a decision tree </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Calculate the accuracy of decision tree algorithm </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latin typeface="Arial" panose="020B0604020202020204" pitchFamily="34" charset="0"/>
                <a:cs typeface="Arial" panose="020B0604020202020204" pitchFamily="34" charset="0"/>
              </a:rPr>
              <a:t>Create a k nearest neighbors</a:t>
            </a:r>
          </a:p>
          <a:p>
            <a:pPr marL="0" indent="0">
              <a:buNone/>
            </a:pPr>
            <a:endParaRPr lang="en-US" sz="1000" i="1" dirty="0">
              <a:latin typeface="Arial" panose="020B0604020202020204" pitchFamily="34" charset="0"/>
              <a:cs typeface="Arial" panose="020B0604020202020204" pitchFamily="34" charset="0"/>
            </a:endParaRPr>
          </a:p>
          <a:p>
            <a:pPr marL="0" indent="0">
              <a:buNone/>
            </a:pPr>
            <a:r>
              <a:rPr lang="en-US" sz="1000" i="1" dirty="0">
                <a:highlight>
                  <a:srgbClr val="00FFFF"/>
                </a:highlight>
                <a:latin typeface="Arial" panose="020B0604020202020204" pitchFamily="34" charset="0"/>
                <a:cs typeface="Arial" panose="020B0604020202020204" pitchFamily="34" charset="0"/>
              </a:rPr>
              <a:t>Find the algorithm performs best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Grafik 7">
            <a:extLst>
              <a:ext uri="{FF2B5EF4-FFF2-40B4-BE49-F238E27FC236}">
                <a16:creationId xmlns:a16="http://schemas.microsoft.com/office/drawing/2014/main" id="{4DBE6916-F6B6-4CF8-AB15-DF4BF02FE03C}"/>
              </a:ext>
            </a:extLst>
          </p:cNvPr>
          <p:cNvPicPr>
            <a:picLocks noChangeAspect="1"/>
          </p:cNvPicPr>
          <p:nvPr/>
        </p:nvPicPr>
        <p:blipFill>
          <a:blip r:embed="rId3"/>
          <a:stretch>
            <a:fillRect/>
          </a:stretch>
        </p:blipFill>
        <p:spPr>
          <a:xfrm>
            <a:off x="4017146" y="1337811"/>
            <a:ext cx="3343275" cy="401638"/>
          </a:xfrm>
          <a:prstGeom prst="rect">
            <a:avLst/>
          </a:prstGeom>
        </p:spPr>
      </p:pic>
      <p:pic>
        <p:nvPicPr>
          <p:cNvPr id="10" name="Grafik 9">
            <a:extLst>
              <a:ext uri="{FF2B5EF4-FFF2-40B4-BE49-F238E27FC236}">
                <a16:creationId xmlns:a16="http://schemas.microsoft.com/office/drawing/2014/main" id="{D89B5491-90AC-40E9-8E15-EF70AA21F9EF}"/>
              </a:ext>
            </a:extLst>
          </p:cNvPr>
          <p:cNvPicPr>
            <a:picLocks noChangeAspect="1"/>
          </p:cNvPicPr>
          <p:nvPr/>
        </p:nvPicPr>
        <p:blipFill>
          <a:blip r:embed="rId4"/>
          <a:stretch>
            <a:fillRect/>
          </a:stretch>
        </p:blipFill>
        <p:spPr>
          <a:xfrm>
            <a:off x="3857756" y="1815091"/>
            <a:ext cx="3024494" cy="1276844"/>
          </a:xfrm>
          <a:prstGeom prst="rect">
            <a:avLst/>
          </a:prstGeom>
        </p:spPr>
      </p:pic>
      <p:pic>
        <p:nvPicPr>
          <p:cNvPr id="12" name="Grafik 11">
            <a:extLst>
              <a:ext uri="{FF2B5EF4-FFF2-40B4-BE49-F238E27FC236}">
                <a16:creationId xmlns:a16="http://schemas.microsoft.com/office/drawing/2014/main" id="{0B1A322B-1E7A-45CA-9054-C8F2377A18AB}"/>
              </a:ext>
            </a:extLst>
          </p:cNvPr>
          <p:cNvPicPr>
            <a:picLocks noChangeAspect="1"/>
          </p:cNvPicPr>
          <p:nvPr/>
        </p:nvPicPr>
        <p:blipFill>
          <a:blip r:embed="rId5"/>
          <a:stretch>
            <a:fillRect/>
          </a:stretch>
        </p:blipFill>
        <p:spPr>
          <a:xfrm>
            <a:off x="7121336" y="1800545"/>
            <a:ext cx="3850427" cy="1812683"/>
          </a:xfrm>
          <a:prstGeom prst="rect">
            <a:avLst/>
          </a:prstGeom>
        </p:spPr>
      </p:pic>
      <p:pic>
        <p:nvPicPr>
          <p:cNvPr id="16" name="Grafik 15">
            <a:extLst>
              <a:ext uri="{FF2B5EF4-FFF2-40B4-BE49-F238E27FC236}">
                <a16:creationId xmlns:a16="http://schemas.microsoft.com/office/drawing/2014/main" id="{0F9C254E-59EA-410E-8C43-EEA1B50A8F3E}"/>
              </a:ext>
            </a:extLst>
          </p:cNvPr>
          <p:cNvPicPr>
            <a:picLocks noChangeAspect="1"/>
          </p:cNvPicPr>
          <p:nvPr/>
        </p:nvPicPr>
        <p:blipFill>
          <a:blip r:embed="rId6"/>
          <a:stretch>
            <a:fillRect/>
          </a:stretch>
        </p:blipFill>
        <p:spPr>
          <a:xfrm>
            <a:off x="4047049" y="3692507"/>
            <a:ext cx="6953250" cy="2819400"/>
          </a:xfrm>
          <a:prstGeom prst="rect">
            <a:avLst/>
          </a:prstGeom>
        </p:spPr>
      </p:pic>
      <p:cxnSp>
        <p:nvCxnSpPr>
          <p:cNvPr id="18" name="Verbinder: gekrümmt 17">
            <a:extLst>
              <a:ext uri="{FF2B5EF4-FFF2-40B4-BE49-F238E27FC236}">
                <a16:creationId xmlns:a16="http://schemas.microsoft.com/office/drawing/2014/main" id="{92B6E3E9-2562-43E5-B122-100B3C7B4291}"/>
              </a:ext>
            </a:extLst>
          </p:cNvPr>
          <p:cNvCxnSpPr>
            <a:cxnSpLocks/>
          </p:cNvCxnSpPr>
          <p:nvPr/>
        </p:nvCxnSpPr>
        <p:spPr>
          <a:xfrm flipV="1">
            <a:off x="2703871" y="5014452"/>
            <a:ext cx="1153885" cy="1130709"/>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Verbinder: gekrümmt 22">
            <a:extLst>
              <a:ext uri="{FF2B5EF4-FFF2-40B4-BE49-F238E27FC236}">
                <a16:creationId xmlns:a16="http://schemas.microsoft.com/office/drawing/2014/main" id="{B7BE697D-5363-4AC3-B636-065453263B65}"/>
              </a:ext>
            </a:extLst>
          </p:cNvPr>
          <p:cNvCxnSpPr>
            <a:cxnSpLocks/>
          </p:cNvCxnSpPr>
          <p:nvPr/>
        </p:nvCxnSpPr>
        <p:spPr>
          <a:xfrm>
            <a:off x="3528744" y="2506404"/>
            <a:ext cx="3592592" cy="1007624"/>
          </a:xfrm>
          <a:prstGeom prst="curvedConnector3">
            <a:avLst>
              <a:gd name="adj1" fmla="val -1486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Verbinder: gekrümmt 29">
            <a:extLst>
              <a:ext uri="{FF2B5EF4-FFF2-40B4-BE49-F238E27FC236}">
                <a16:creationId xmlns:a16="http://schemas.microsoft.com/office/drawing/2014/main" id="{50EF68A9-8E93-472C-AD16-84B70CBACAE7}"/>
              </a:ext>
            </a:extLst>
          </p:cNvPr>
          <p:cNvCxnSpPr/>
          <p:nvPr/>
        </p:nvCxnSpPr>
        <p:spPr>
          <a:xfrm>
            <a:off x="2251587" y="1887794"/>
            <a:ext cx="1366684" cy="18681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Verbinder: gekrümmt 31">
            <a:extLst>
              <a:ext uri="{FF2B5EF4-FFF2-40B4-BE49-F238E27FC236}">
                <a16:creationId xmlns:a16="http://schemas.microsoft.com/office/drawing/2014/main" id="{5F0249E8-34E8-4E4E-B18A-42490C70CDD2}"/>
              </a:ext>
            </a:extLst>
          </p:cNvPr>
          <p:cNvCxnSpPr>
            <a:cxnSpLocks/>
          </p:cNvCxnSpPr>
          <p:nvPr/>
        </p:nvCxnSpPr>
        <p:spPr>
          <a:xfrm>
            <a:off x="3528744" y="1518549"/>
            <a:ext cx="329012" cy="7655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feld 13">
            <a:extLst>
              <a:ext uri="{FF2B5EF4-FFF2-40B4-BE49-F238E27FC236}">
                <a16:creationId xmlns:a16="http://schemas.microsoft.com/office/drawing/2014/main" id="{69EB2141-FA4D-4DEE-8990-AC1CE48C7026}"/>
              </a:ext>
            </a:extLst>
          </p:cNvPr>
          <p:cNvSpPr txBox="1"/>
          <p:nvPr/>
        </p:nvSpPr>
        <p:spPr>
          <a:xfrm>
            <a:off x="9157343" y="6462536"/>
            <a:ext cx="6096000" cy="369332"/>
          </a:xfrm>
          <a:prstGeom prst="rect">
            <a:avLst/>
          </a:prstGeom>
          <a:noFill/>
        </p:spPr>
        <p:txBody>
          <a:bodyPr wrap="square">
            <a:spAutoFit/>
          </a:bodyPr>
          <a:lstStyle/>
          <a:p>
            <a:r>
              <a:rPr lang="de-DE" sz="1800" b="1" u="sng" dirty="0">
                <a:solidFill>
                  <a:srgbClr val="FF0000"/>
                </a:solidFill>
                <a:hlinkClick r:id="rId7"/>
              </a:rPr>
              <a:t>GitHub Link (code)</a:t>
            </a:r>
            <a:endParaRPr lang="de-DE" sz="1800" b="1" u="sng" dirty="0">
              <a:solidFill>
                <a:srgbClr val="FF0000"/>
              </a:solidFill>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6304704" cy="13881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Grafik 2">
            <a:extLst>
              <a:ext uri="{FF2B5EF4-FFF2-40B4-BE49-F238E27FC236}">
                <a16:creationId xmlns:a16="http://schemas.microsoft.com/office/drawing/2014/main" id="{3EA9F8D4-223F-47DB-8DD9-CE52B87F0BC3}"/>
              </a:ext>
            </a:extLst>
          </p:cNvPr>
          <p:cNvPicPr>
            <a:picLocks noChangeAspect="1"/>
          </p:cNvPicPr>
          <p:nvPr/>
        </p:nvPicPr>
        <p:blipFill>
          <a:blip r:embed="rId4"/>
          <a:stretch>
            <a:fillRect/>
          </a:stretch>
        </p:blipFill>
        <p:spPr>
          <a:xfrm>
            <a:off x="468804" y="4210886"/>
            <a:ext cx="6677025" cy="2225497"/>
          </a:xfrm>
          <a:prstGeom prst="rect">
            <a:avLst/>
          </a:prstGeom>
        </p:spPr>
      </p:pic>
      <p:pic>
        <p:nvPicPr>
          <p:cNvPr id="6" name="Grafik 5">
            <a:extLst>
              <a:ext uri="{FF2B5EF4-FFF2-40B4-BE49-F238E27FC236}">
                <a16:creationId xmlns:a16="http://schemas.microsoft.com/office/drawing/2014/main" id="{B4F2EE82-83B6-4F99-B1A9-A6AC9941BBA0}"/>
              </a:ext>
            </a:extLst>
          </p:cNvPr>
          <p:cNvPicPr>
            <a:picLocks noChangeAspect="1"/>
          </p:cNvPicPr>
          <p:nvPr/>
        </p:nvPicPr>
        <p:blipFill>
          <a:blip r:embed="rId5"/>
          <a:stretch>
            <a:fillRect/>
          </a:stretch>
        </p:blipFill>
        <p:spPr>
          <a:xfrm>
            <a:off x="7295547" y="1532573"/>
            <a:ext cx="4162425" cy="4048125"/>
          </a:xfrm>
          <a:prstGeom prst="rect">
            <a:avLst/>
          </a:prstGeom>
        </p:spPr>
      </p:pic>
      <p:sp>
        <p:nvSpPr>
          <p:cNvPr id="10" name="Pfeil: nach rechts 9">
            <a:extLst>
              <a:ext uri="{FF2B5EF4-FFF2-40B4-BE49-F238E27FC236}">
                <a16:creationId xmlns:a16="http://schemas.microsoft.com/office/drawing/2014/main" id="{9CA94076-A9FE-4368-A97A-D5DC815F021B}"/>
              </a:ext>
            </a:extLst>
          </p:cNvPr>
          <p:cNvSpPr/>
          <p:nvPr/>
        </p:nvSpPr>
        <p:spPr>
          <a:xfrm>
            <a:off x="5211097" y="1887794"/>
            <a:ext cx="1785014" cy="31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unten 10">
            <a:extLst>
              <a:ext uri="{FF2B5EF4-FFF2-40B4-BE49-F238E27FC236}">
                <a16:creationId xmlns:a16="http://schemas.microsoft.com/office/drawing/2014/main" id="{5C25B373-757F-4CD0-84CC-0A324D50C5DF}"/>
              </a:ext>
            </a:extLst>
          </p:cNvPr>
          <p:cNvSpPr/>
          <p:nvPr/>
        </p:nvSpPr>
        <p:spPr>
          <a:xfrm>
            <a:off x="3264310" y="3429000"/>
            <a:ext cx="412944" cy="7196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86348"/>
            <a:ext cx="8731311" cy="4482640"/>
          </a:xfrm>
          <a:prstGeom prst="rect">
            <a:avLst/>
          </a:prstGeom>
        </p:spPr>
        <p:txBody>
          <a:bodyPr>
            <a:normAutofit/>
          </a:bodyPr>
          <a:lstStyle/>
          <a:p>
            <a:pPr marL="0" indent="0" algn="ctr">
              <a:lnSpc>
                <a:spcPct val="100000"/>
              </a:lnSpc>
              <a:spcBef>
                <a:spcPts val="1400"/>
              </a:spcBef>
              <a:buNone/>
            </a:pPr>
            <a:r>
              <a:rPr lang="en-US" sz="1300" i="1" dirty="0">
                <a:solidFill>
                  <a:schemeClr val="accent3">
                    <a:lumMod val="25000"/>
                  </a:schemeClr>
                </a:solidFill>
                <a:highlight>
                  <a:srgbClr val="00FFFF"/>
                </a:highlight>
                <a:latin typeface="Abadi" panose="020B0604020104020204" pitchFamily="34" charset="0"/>
              </a:rPr>
              <a:t>Conclusion: </a:t>
            </a:r>
          </a:p>
          <a:p>
            <a:pPr algn="ctr">
              <a:lnSpc>
                <a:spcPct val="100000"/>
              </a:lnSpc>
              <a:spcBef>
                <a:spcPts val="1400"/>
              </a:spcBef>
              <a:buFont typeface="Wingdings" panose="05000000000000000000" pitchFamily="2" charset="2"/>
              <a:buChar char="Ø"/>
            </a:pPr>
            <a:r>
              <a:rPr lang="en-US" sz="1100" i="1" dirty="0">
                <a:solidFill>
                  <a:schemeClr val="accent3">
                    <a:lumMod val="25000"/>
                  </a:schemeClr>
                </a:solidFill>
                <a:highlight>
                  <a:srgbClr val="00FFFF"/>
                </a:highlight>
                <a:latin typeface="Abadi" panose="020B0604020104020204" pitchFamily="34" charset="0"/>
              </a:rPr>
              <a:t>With higher flights numbers the success rate for the rocket is increasing</a:t>
            </a:r>
          </a:p>
          <a:p>
            <a:pPr algn="ctr">
              <a:lnSpc>
                <a:spcPct val="100000"/>
              </a:lnSpc>
              <a:spcBef>
                <a:spcPts val="1400"/>
              </a:spcBef>
              <a:buFont typeface="Wingdings" panose="05000000000000000000" pitchFamily="2" charset="2"/>
              <a:buChar char="Ø"/>
            </a:pPr>
            <a:r>
              <a:rPr lang="en-US" sz="1100" i="1" dirty="0">
                <a:solidFill>
                  <a:schemeClr val="accent3">
                    <a:lumMod val="25000"/>
                  </a:schemeClr>
                </a:solidFill>
                <a:highlight>
                  <a:srgbClr val="00FFFF"/>
                </a:highlight>
                <a:latin typeface="Abadi" panose="020B0604020104020204" pitchFamily="34" charset="0"/>
              </a:rPr>
              <a:t>For launch site KSC LC 39 A it takes at least 30 launches before a first successful launch</a:t>
            </a:r>
          </a:p>
          <a:p>
            <a:pPr marL="0" indent="0" algn="ctr">
              <a:lnSpc>
                <a:spcPct val="100000"/>
              </a:lnSpc>
              <a:spcBef>
                <a:spcPts val="1400"/>
              </a:spcBef>
              <a:buNone/>
            </a:pPr>
            <a:endParaRPr lang="en-US" sz="1300" i="1" dirty="0">
              <a:solidFill>
                <a:schemeClr val="accent3">
                  <a:lumMod val="25000"/>
                </a:schemeClr>
              </a:solidFill>
              <a:highlight>
                <a:srgbClr val="00FFFF"/>
              </a:highlight>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a:extLst>
              <a:ext uri="{FF2B5EF4-FFF2-40B4-BE49-F238E27FC236}">
                <a16:creationId xmlns:a16="http://schemas.microsoft.com/office/drawing/2014/main" id="{84E75D0D-7F08-4D88-A664-92BB47200E2D}"/>
              </a:ext>
            </a:extLst>
          </p:cNvPr>
          <p:cNvPicPr>
            <a:picLocks noChangeAspect="1"/>
          </p:cNvPicPr>
          <p:nvPr/>
        </p:nvPicPr>
        <p:blipFill>
          <a:blip r:embed="rId3"/>
          <a:stretch>
            <a:fillRect/>
          </a:stretch>
        </p:blipFill>
        <p:spPr>
          <a:xfrm>
            <a:off x="891078" y="2438912"/>
            <a:ext cx="6696075" cy="3430076"/>
          </a:xfrm>
          <a:prstGeom prst="rect">
            <a:avLst/>
          </a:prstGeom>
        </p:spPr>
      </p:pic>
      <p:pic>
        <p:nvPicPr>
          <p:cNvPr id="8" name="Grafik 7">
            <a:extLst>
              <a:ext uri="{FF2B5EF4-FFF2-40B4-BE49-F238E27FC236}">
                <a16:creationId xmlns:a16="http://schemas.microsoft.com/office/drawing/2014/main" id="{DC71F775-7B94-4F94-899E-FE607103748D}"/>
              </a:ext>
            </a:extLst>
          </p:cNvPr>
          <p:cNvPicPr>
            <a:picLocks noChangeAspect="1"/>
          </p:cNvPicPr>
          <p:nvPr/>
        </p:nvPicPr>
        <p:blipFill>
          <a:blip r:embed="rId4"/>
          <a:stretch>
            <a:fillRect/>
          </a:stretch>
        </p:blipFill>
        <p:spPr>
          <a:xfrm>
            <a:off x="7613258" y="3048000"/>
            <a:ext cx="2631955" cy="30455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22506"/>
            <a:ext cx="10270067" cy="1037236"/>
          </a:xfrm>
          <a:prstGeom prst="rect">
            <a:avLst/>
          </a:prstGeom>
        </p:spPr>
        <p:txBody>
          <a:bodyPr>
            <a:normAutofit fontScale="55000" lnSpcReduction="20000"/>
          </a:bodyPr>
          <a:lstStyle/>
          <a:p>
            <a:pPr marL="0" indent="0">
              <a:lnSpc>
                <a:spcPct val="100000"/>
              </a:lnSpc>
              <a:spcBef>
                <a:spcPts val="1400"/>
              </a:spcBef>
              <a:buNone/>
            </a:pPr>
            <a:r>
              <a:rPr lang="en-US" sz="3300" dirty="0">
                <a:solidFill>
                  <a:schemeClr val="accent3">
                    <a:lumMod val="25000"/>
                  </a:schemeClr>
                </a:solidFill>
                <a:highlight>
                  <a:srgbClr val="00FFFF"/>
                </a:highlight>
                <a:latin typeface="Abadi" panose="020B0604020104020204" pitchFamily="34" charset="0"/>
              </a:rPr>
              <a:t>Observation if there is any relationship between launch sites and their payload mass: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for launch site, there are no rockets launched for payload greater than 10 000KG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no correlation between launch site and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Grafik 5">
            <a:extLst>
              <a:ext uri="{FF2B5EF4-FFF2-40B4-BE49-F238E27FC236}">
                <a16:creationId xmlns:a16="http://schemas.microsoft.com/office/drawing/2014/main" id="{79F12922-56DB-46F2-B616-10820F92833F}"/>
              </a:ext>
            </a:extLst>
          </p:cNvPr>
          <p:cNvPicPr>
            <a:picLocks noChangeAspect="1"/>
          </p:cNvPicPr>
          <p:nvPr/>
        </p:nvPicPr>
        <p:blipFill>
          <a:blip r:embed="rId3"/>
          <a:stretch>
            <a:fillRect/>
          </a:stretch>
        </p:blipFill>
        <p:spPr>
          <a:xfrm>
            <a:off x="625873" y="2448233"/>
            <a:ext cx="10306050" cy="36477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13908" y="1432418"/>
            <a:ext cx="7420260" cy="799504"/>
          </a:xfrm>
          <a:prstGeom prst="rect">
            <a:avLst/>
          </a:prstGeom>
        </p:spPr>
        <p:txBody>
          <a:bodyPr>
            <a:normAutofit fontScale="92500" lnSpcReduction="20000"/>
          </a:bodyPr>
          <a:lstStyle/>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ES-L1, GEO, HEO, SSO has highest success rate</a:t>
            </a:r>
          </a:p>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GTO orbit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520E3DFF-6190-4B39-A352-DA49B0EEAE6C}"/>
              </a:ext>
            </a:extLst>
          </p:cNvPr>
          <p:cNvPicPr>
            <a:picLocks noChangeAspect="1"/>
          </p:cNvPicPr>
          <p:nvPr/>
        </p:nvPicPr>
        <p:blipFill>
          <a:blip r:embed="rId3"/>
          <a:stretch>
            <a:fillRect/>
          </a:stretch>
        </p:blipFill>
        <p:spPr>
          <a:xfrm>
            <a:off x="734028" y="2379406"/>
            <a:ext cx="7859366" cy="41717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4335" y="1506024"/>
            <a:ext cx="8583561" cy="909418"/>
          </a:xfrm>
          <a:prstGeom prst="rect">
            <a:avLst/>
          </a:prstGeom>
        </p:spPr>
        <p:txBody>
          <a:bodyPr>
            <a:normAutofit fontScale="77500" lnSpcReduction="20000"/>
          </a:bodyPr>
          <a:lstStyle/>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No relationship between flight number and orbit for GTO</a:t>
            </a:r>
          </a:p>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For most orbits LEO, ISS, PO, VLEO successful landing rates appear to increase with flight number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rafik 5">
            <a:extLst>
              <a:ext uri="{FF2B5EF4-FFF2-40B4-BE49-F238E27FC236}">
                <a16:creationId xmlns:a16="http://schemas.microsoft.com/office/drawing/2014/main" id="{1D7DA5FC-C329-4823-800D-6847BF10EDD9}"/>
              </a:ext>
            </a:extLst>
          </p:cNvPr>
          <p:cNvPicPr>
            <a:picLocks noChangeAspect="1"/>
          </p:cNvPicPr>
          <p:nvPr/>
        </p:nvPicPr>
        <p:blipFill>
          <a:blip r:embed="rId3"/>
          <a:stretch>
            <a:fillRect/>
          </a:stretch>
        </p:blipFill>
        <p:spPr>
          <a:xfrm>
            <a:off x="3608440" y="2625212"/>
            <a:ext cx="5474570" cy="3790729"/>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50142" y="1460991"/>
            <a:ext cx="7934632" cy="967577"/>
          </a:xfrm>
          <a:prstGeom prst="rect">
            <a:avLst/>
          </a:prstGeom>
        </p:spPr>
        <p:txBody>
          <a:bodyPr>
            <a:normAutofit fontScale="77500" lnSpcReduction="20000"/>
          </a:bodyPr>
          <a:lstStyle/>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GEO orbit no relationship between payload and orbit for successful landing </a:t>
            </a:r>
          </a:p>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Successful landing rates increasing with pay load features for following orbits LEO, ISS, PO, SSO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97EAA36C-713D-4B4F-AB7C-FE3080CBA2D8}"/>
              </a:ext>
            </a:extLst>
          </p:cNvPr>
          <p:cNvPicPr>
            <a:picLocks noChangeAspect="1"/>
          </p:cNvPicPr>
          <p:nvPr/>
        </p:nvPicPr>
        <p:blipFill>
          <a:blip r:embed="rId3"/>
          <a:stretch>
            <a:fillRect/>
          </a:stretch>
        </p:blipFill>
        <p:spPr>
          <a:xfrm>
            <a:off x="2875936" y="2579410"/>
            <a:ext cx="5181600" cy="4048125"/>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43665" y="1502912"/>
            <a:ext cx="7924800" cy="895224"/>
          </a:xfrm>
          <a:prstGeom prst="rect">
            <a:avLst/>
          </a:prstGeom>
        </p:spPr>
        <p:txBody>
          <a:bodyPr>
            <a:normAutofit fontScale="70000" lnSpcReduction="20000"/>
          </a:bodyPr>
          <a:lstStyle/>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success rate was since 2013 and 2020 about 80% kept significantly increasing</a:t>
            </a:r>
          </a:p>
          <a:p>
            <a:pPr algn="ct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But success rate decreases between 2017 and 2018, however 2019 and 2020 as well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Grafik 5">
            <a:extLst>
              <a:ext uri="{FF2B5EF4-FFF2-40B4-BE49-F238E27FC236}">
                <a16:creationId xmlns:a16="http://schemas.microsoft.com/office/drawing/2014/main" id="{A2109EC9-5D93-4199-AFF2-BEBF68162FD0}"/>
              </a:ext>
            </a:extLst>
          </p:cNvPr>
          <p:cNvPicPr>
            <a:picLocks noChangeAspect="1"/>
          </p:cNvPicPr>
          <p:nvPr/>
        </p:nvPicPr>
        <p:blipFill>
          <a:blip r:embed="rId3"/>
          <a:stretch>
            <a:fillRect/>
          </a:stretch>
        </p:blipFill>
        <p:spPr>
          <a:xfrm>
            <a:off x="2243291" y="2618806"/>
            <a:ext cx="7410450" cy="4029075"/>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69066" y="2192594"/>
            <a:ext cx="2897421" cy="2713703"/>
          </a:xfrm>
          <a:prstGeom prst="rect">
            <a:avLst/>
          </a:prstGeom>
        </p:spPr>
        <p:txBody>
          <a:bodyPr>
            <a:normAutofit fontScale="92500"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Unique Launch Sites</a:t>
            </a:r>
          </a:p>
          <a:p>
            <a:pPr marL="0" indent="0" algn="ctr">
              <a:lnSpc>
                <a:spcPct val="100000"/>
              </a:lnSpc>
              <a:spcBef>
                <a:spcPts val="1400"/>
              </a:spcBef>
              <a:buNone/>
            </a:pPr>
            <a:r>
              <a:rPr lang="en-US" sz="2200" dirty="0" err="1">
                <a:solidFill>
                  <a:schemeClr val="accent3">
                    <a:lumMod val="25000"/>
                  </a:schemeClr>
                </a:solidFill>
                <a:latin typeface="Abadi" panose="020B0604020104020204" pitchFamily="34" charset="0"/>
              </a:rPr>
              <a:t>launch_site</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KSC LC-39A</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8DD288E0-7A20-4E66-B3FE-DA4E917D5FB4}"/>
              </a:ext>
            </a:extLst>
          </p:cNvPr>
          <p:cNvPicPr>
            <a:picLocks noChangeAspect="1"/>
          </p:cNvPicPr>
          <p:nvPr/>
        </p:nvPicPr>
        <p:blipFill>
          <a:blip r:embed="rId3"/>
          <a:stretch>
            <a:fillRect/>
          </a:stretch>
        </p:blipFill>
        <p:spPr>
          <a:xfrm>
            <a:off x="770011" y="2871429"/>
            <a:ext cx="4352925" cy="857250"/>
          </a:xfrm>
          <a:prstGeom prst="rect">
            <a:avLst/>
          </a:prstGeom>
        </p:spPr>
      </p:pic>
      <p:sp>
        <p:nvSpPr>
          <p:cNvPr id="7" name="Pfeil: nach rechts 6">
            <a:extLst>
              <a:ext uri="{FF2B5EF4-FFF2-40B4-BE49-F238E27FC236}">
                <a16:creationId xmlns:a16="http://schemas.microsoft.com/office/drawing/2014/main" id="{75A7CD14-4A65-44C3-AD06-469DA30E4862}"/>
              </a:ext>
            </a:extLst>
          </p:cNvPr>
          <p:cNvSpPr/>
          <p:nvPr/>
        </p:nvSpPr>
        <p:spPr>
          <a:xfrm>
            <a:off x="5407742" y="3048000"/>
            <a:ext cx="1317523" cy="521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E6719613-ACE0-4587-ADB7-4508123FF699}"/>
              </a:ext>
            </a:extLst>
          </p:cNvPr>
          <p:cNvSpPr txBox="1"/>
          <p:nvPr/>
        </p:nvSpPr>
        <p:spPr>
          <a:xfrm>
            <a:off x="770011" y="1720645"/>
            <a:ext cx="3851150" cy="369332"/>
          </a:xfrm>
          <a:prstGeom prst="rect">
            <a:avLst/>
          </a:prstGeom>
          <a:noFill/>
        </p:spPr>
        <p:txBody>
          <a:bodyPr wrap="square" rtlCol="0">
            <a:spAutoFit/>
          </a:bodyPr>
          <a:lstStyle/>
          <a:p>
            <a:r>
              <a:rPr lang="de-DE" i="1" dirty="0" err="1">
                <a:highlight>
                  <a:srgbClr val="00FFFF"/>
                </a:highlight>
              </a:rPr>
              <a:t>There</a:t>
            </a:r>
            <a:r>
              <a:rPr lang="de-DE" i="1" dirty="0">
                <a:highlight>
                  <a:srgbClr val="00FFFF"/>
                </a:highlight>
              </a:rPr>
              <a:t> </a:t>
            </a:r>
            <a:r>
              <a:rPr lang="de-DE" i="1" dirty="0" err="1">
                <a:highlight>
                  <a:srgbClr val="00FFFF"/>
                </a:highlight>
              </a:rPr>
              <a:t>are</a:t>
            </a:r>
            <a:r>
              <a:rPr lang="de-DE" i="1" dirty="0">
                <a:highlight>
                  <a:srgbClr val="00FFFF"/>
                </a:highlight>
              </a:rPr>
              <a:t> </a:t>
            </a:r>
            <a:r>
              <a:rPr lang="de-DE" i="1" dirty="0" err="1">
                <a:highlight>
                  <a:srgbClr val="00FFFF"/>
                </a:highlight>
              </a:rPr>
              <a:t>four</a:t>
            </a:r>
            <a:r>
              <a:rPr lang="de-DE" i="1" dirty="0">
                <a:highlight>
                  <a:srgbClr val="00FFFF"/>
                </a:highlight>
              </a:rPr>
              <a:t> </a:t>
            </a:r>
            <a:r>
              <a:rPr lang="de-DE" i="1" dirty="0" err="1">
                <a:highlight>
                  <a:srgbClr val="00FFFF"/>
                </a:highlight>
              </a:rPr>
              <a:t>unique</a:t>
            </a:r>
            <a:r>
              <a:rPr lang="de-DE" i="1" dirty="0">
                <a:highlight>
                  <a:srgbClr val="00FFFF"/>
                </a:highlight>
              </a:rPr>
              <a:t> launch </a:t>
            </a:r>
            <a:r>
              <a:rPr lang="de-DE" i="1" dirty="0" err="1">
                <a:highlight>
                  <a:srgbClr val="00FFFF"/>
                </a:highlight>
              </a:rPr>
              <a:t>sites</a:t>
            </a:r>
            <a:endParaRPr lang="de-DE" i="1" dirty="0">
              <a:highlight>
                <a:srgbClr val="00FFFF"/>
              </a:highlight>
            </a:endParaRPr>
          </a:p>
        </p:txBody>
      </p:sp>
      <p:sp>
        <p:nvSpPr>
          <p:cNvPr id="9" name="Rechteck: abgerundete Ecken 8">
            <a:extLst>
              <a:ext uri="{FF2B5EF4-FFF2-40B4-BE49-F238E27FC236}">
                <a16:creationId xmlns:a16="http://schemas.microsoft.com/office/drawing/2014/main" id="{BF6C0EB9-231C-4AE3-ABCD-069A3E491EE3}"/>
              </a:ext>
            </a:extLst>
          </p:cNvPr>
          <p:cNvSpPr/>
          <p:nvPr/>
        </p:nvSpPr>
        <p:spPr>
          <a:xfrm>
            <a:off x="6990736" y="2015613"/>
            <a:ext cx="2975752" cy="2890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2103" y="1493029"/>
            <a:ext cx="1102904" cy="51778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a:extLst>
              <a:ext uri="{FF2B5EF4-FFF2-40B4-BE49-F238E27FC236}">
                <a16:creationId xmlns:a16="http://schemas.microsoft.com/office/drawing/2014/main" id="{1C2EA5F1-934E-464A-9D9A-C8C0DC23D2E6}"/>
              </a:ext>
            </a:extLst>
          </p:cNvPr>
          <p:cNvPicPr>
            <a:picLocks noChangeAspect="1"/>
          </p:cNvPicPr>
          <p:nvPr/>
        </p:nvPicPr>
        <p:blipFill>
          <a:blip r:embed="rId3"/>
          <a:stretch>
            <a:fillRect/>
          </a:stretch>
        </p:blipFill>
        <p:spPr>
          <a:xfrm>
            <a:off x="341386" y="2101357"/>
            <a:ext cx="5686425" cy="733425"/>
          </a:xfrm>
          <a:prstGeom prst="rect">
            <a:avLst/>
          </a:prstGeom>
        </p:spPr>
      </p:pic>
      <p:sp>
        <p:nvSpPr>
          <p:cNvPr id="2" name="Pfeil: nach unten gekrümmt 1">
            <a:extLst>
              <a:ext uri="{FF2B5EF4-FFF2-40B4-BE49-F238E27FC236}">
                <a16:creationId xmlns:a16="http://schemas.microsoft.com/office/drawing/2014/main" id="{CDD316DC-1922-42DF-B157-6E6557074B20}"/>
              </a:ext>
            </a:extLst>
          </p:cNvPr>
          <p:cNvSpPr/>
          <p:nvPr/>
        </p:nvSpPr>
        <p:spPr>
          <a:xfrm>
            <a:off x="1465007" y="1373264"/>
            <a:ext cx="1828800" cy="4425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Textfeld 6">
            <a:extLst>
              <a:ext uri="{FF2B5EF4-FFF2-40B4-BE49-F238E27FC236}">
                <a16:creationId xmlns:a16="http://schemas.microsoft.com/office/drawing/2014/main" id="{BA70B1A0-7ACF-4D0A-A6B4-D71CB0ABDF17}"/>
              </a:ext>
            </a:extLst>
          </p:cNvPr>
          <p:cNvSpPr txBox="1"/>
          <p:nvPr/>
        </p:nvSpPr>
        <p:spPr>
          <a:xfrm>
            <a:off x="261704" y="3024468"/>
            <a:ext cx="5766108" cy="1477328"/>
          </a:xfrm>
          <a:prstGeom prst="rect">
            <a:avLst/>
          </a:prstGeom>
          <a:noFill/>
        </p:spPr>
        <p:txBody>
          <a:bodyPr wrap="square" rtlCol="0">
            <a:spAutoFit/>
          </a:bodyPr>
          <a:lstStyle/>
          <a:p>
            <a:r>
              <a:rPr lang="de-DE" dirty="0"/>
              <a:t>Description:</a:t>
            </a:r>
          </a:p>
          <a:p>
            <a:endParaRPr lang="de-DE" dirty="0"/>
          </a:p>
          <a:p>
            <a:pPr marL="285750" indent="-285750">
              <a:buFont typeface="Wingdings" panose="05000000000000000000" pitchFamily="2" charset="2"/>
              <a:buChar char="Ø"/>
            </a:pPr>
            <a:r>
              <a:rPr lang="de-DE" dirty="0"/>
              <a:t>  Select top </a:t>
            </a:r>
            <a:r>
              <a:rPr lang="de-DE" dirty="0" err="1"/>
              <a:t>limit</a:t>
            </a:r>
            <a:r>
              <a:rPr lang="de-DE" dirty="0"/>
              <a:t> </a:t>
            </a:r>
            <a:r>
              <a:rPr lang="de-DE" dirty="0" err="1"/>
              <a:t>five</a:t>
            </a:r>
            <a:r>
              <a:rPr lang="de-DE" dirty="0"/>
              <a:t>, </a:t>
            </a:r>
            <a:r>
              <a:rPr lang="de-DE" dirty="0" err="1"/>
              <a:t>returns</a:t>
            </a:r>
            <a:r>
              <a:rPr lang="de-DE" dirty="0"/>
              <a:t> </a:t>
            </a:r>
            <a:r>
              <a:rPr lang="de-DE" dirty="0" err="1"/>
              <a:t>only</a:t>
            </a:r>
            <a:r>
              <a:rPr lang="de-DE" dirty="0"/>
              <a:t> </a:t>
            </a:r>
            <a:r>
              <a:rPr lang="de-DE" dirty="0" err="1"/>
              <a:t>five</a:t>
            </a:r>
            <a:r>
              <a:rPr lang="de-DE" dirty="0"/>
              <a:t> </a:t>
            </a:r>
            <a:r>
              <a:rPr lang="de-DE" dirty="0" err="1"/>
              <a:t>records</a:t>
            </a:r>
            <a:r>
              <a:rPr lang="de-DE" dirty="0"/>
              <a:t> </a:t>
            </a:r>
          </a:p>
          <a:p>
            <a:pPr marL="285750" indent="-285750">
              <a:buFont typeface="Wingdings" panose="05000000000000000000" pitchFamily="2" charset="2"/>
              <a:buChar char="Ø"/>
            </a:pPr>
            <a:r>
              <a:rPr lang="de-DE" dirty="0"/>
              <a:t> `LIKE` </a:t>
            </a:r>
            <a:r>
              <a:rPr lang="de-DE" dirty="0" err="1"/>
              <a:t>query</a:t>
            </a:r>
            <a:r>
              <a:rPr lang="de-DE" dirty="0"/>
              <a:t> and </a:t>
            </a:r>
            <a:r>
              <a:rPr lang="de-DE" dirty="0" err="1"/>
              <a:t>format</a:t>
            </a:r>
            <a:r>
              <a:rPr lang="de-DE" dirty="0"/>
              <a:t> `CCA%` </a:t>
            </a:r>
            <a:r>
              <a:rPr lang="de-DE" dirty="0" err="1"/>
              <a:t>returns</a:t>
            </a:r>
            <a:r>
              <a:rPr lang="de-DE" dirty="0"/>
              <a:t> </a:t>
            </a:r>
            <a:r>
              <a:rPr lang="de-DE" dirty="0" err="1"/>
              <a:t>where</a:t>
            </a:r>
            <a:r>
              <a:rPr lang="de-DE" dirty="0"/>
              <a:t> `</a:t>
            </a:r>
            <a:r>
              <a:rPr lang="de-DE" dirty="0" err="1"/>
              <a:t>Launch_Site</a:t>
            </a:r>
            <a:r>
              <a:rPr lang="de-DE" dirty="0"/>
              <a:t>` </a:t>
            </a:r>
            <a:r>
              <a:rPr lang="de-DE" dirty="0" err="1"/>
              <a:t>column</a:t>
            </a:r>
            <a:r>
              <a:rPr lang="de-DE" dirty="0"/>
              <a:t> beginn </a:t>
            </a:r>
            <a:r>
              <a:rPr lang="de-DE" dirty="0" err="1"/>
              <a:t>with</a:t>
            </a:r>
            <a:r>
              <a:rPr lang="de-DE" dirty="0"/>
              <a:t> CCA </a:t>
            </a:r>
          </a:p>
        </p:txBody>
      </p:sp>
      <p:pic>
        <p:nvPicPr>
          <p:cNvPr id="9" name="Grafik 8">
            <a:extLst>
              <a:ext uri="{FF2B5EF4-FFF2-40B4-BE49-F238E27FC236}">
                <a16:creationId xmlns:a16="http://schemas.microsoft.com/office/drawing/2014/main" id="{B424A774-57CC-4563-A4D8-3130F9E56AD4}"/>
              </a:ext>
            </a:extLst>
          </p:cNvPr>
          <p:cNvPicPr>
            <a:picLocks noChangeAspect="1"/>
          </p:cNvPicPr>
          <p:nvPr/>
        </p:nvPicPr>
        <p:blipFill>
          <a:blip r:embed="rId4"/>
          <a:stretch>
            <a:fillRect/>
          </a:stretch>
        </p:blipFill>
        <p:spPr>
          <a:xfrm>
            <a:off x="6027812" y="3429000"/>
            <a:ext cx="5000625"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Pfeil: nach unten gekrümmt 9">
            <a:extLst>
              <a:ext uri="{FF2B5EF4-FFF2-40B4-BE49-F238E27FC236}">
                <a16:creationId xmlns:a16="http://schemas.microsoft.com/office/drawing/2014/main" id="{232E9046-3E4B-4408-A8E7-02872308E404}"/>
              </a:ext>
            </a:extLst>
          </p:cNvPr>
          <p:cNvSpPr/>
          <p:nvPr/>
        </p:nvSpPr>
        <p:spPr>
          <a:xfrm>
            <a:off x="4454012" y="3009734"/>
            <a:ext cx="1484035" cy="4192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3391" y="2211035"/>
            <a:ext cx="3952568" cy="3061007"/>
          </a:xfrm>
          <a:prstGeom prst="rect">
            <a:avLst/>
          </a:prstGeom>
        </p:spPr>
        <p:txBody>
          <a:bodyPr>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QUERY 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function `sum` adds column PAYLOAD_MASS_KG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WHERE function filters the dataset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5F80891D-B6D1-47A3-A76D-4ADEFFD65830}"/>
              </a:ext>
            </a:extLst>
          </p:cNvPr>
          <p:cNvPicPr>
            <a:picLocks noChangeAspect="1"/>
          </p:cNvPicPr>
          <p:nvPr/>
        </p:nvPicPr>
        <p:blipFill>
          <a:blip r:embed="rId3"/>
          <a:stretch>
            <a:fillRect/>
          </a:stretch>
        </p:blipFill>
        <p:spPr>
          <a:xfrm>
            <a:off x="317728" y="2953210"/>
            <a:ext cx="5391150" cy="581025"/>
          </a:xfrm>
          <a:prstGeom prst="rect">
            <a:avLst/>
          </a:prstGeom>
        </p:spPr>
      </p:pic>
      <p:sp>
        <p:nvSpPr>
          <p:cNvPr id="7" name="Textfeld 6">
            <a:extLst>
              <a:ext uri="{FF2B5EF4-FFF2-40B4-BE49-F238E27FC236}">
                <a16:creationId xmlns:a16="http://schemas.microsoft.com/office/drawing/2014/main" id="{017F1434-3154-46F0-B9BE-692303799E9A}"/>
              </a:ext>
            </a:extLst>
          </p:cNvPr>
          <p:cNvSpPr txBox="1"/>
          <p:nvPr/>
        </p:nvSpPr>
        <p:spPr>
          <a:xfrm>
            <a:off x="6096000" y="3072570"/>
            <a:ext cx="1337187" cy="923330"/>
          </a:xfrm>
          <a:prstGeom prst="rect">
            <a:avLst/>
          </a:prstGeom>
          <a:noFill/>
        </p:spPr>
        <p:txBody>
          <a:bodyPr wrap="square" rtlCol="0">
            <a:spAutoFit/>
          </a:bodyPr>
          <a:lstStyle/>
          <a:p>
            <a:r>
              <a:rPr lang="de-DE" i="1" dirty="0"/>
              <a:t>Outcome</a:t>
            </a:r>
          </a:p>
          <a:p>
            <a:endParaRPr lang="de-DE" dirty="0"/>
          </a:p>
          <a:p>
            <a:r>
              <a:rPr lang="de-DE" dirty="0"/>
              <a:t>45596</a:t>
            </a:r>
          </a:p>
        </p:txBody>
      </p:sp>
      <p:sp>
        <p:nvSpPr>
          <p:cNvPr id="8" name="Pfeil: nach unten gekrümmt 7">
            <a:extLst>
              <a:ext uri="{FF2B5EF4-FFF2-40B4-BE49-F238E27FC236}">
                <a16:creationId xmlns:a16="http://schemas.microsoft.com/office/drawing/2014/main" id="{90426E67-5682-4F9A-89E7-D3C62D52EE4E}"/>
              </a:ext>
            </a:extLst>
          </p:cNvPr>
          <p:cNvSpPr/>
          <p:nvPr/>
        </p:nvSpPr>
        <p:spPr>
          <a:xfrm>
            <a:off x="3913239" y="1643523"/>
            <a:ext cx="2713703" cy="923331"/>
          </a:xfrm>
          <a:prstGeom prst="curvedDownArrow">
            <a:avLst>
              <a:gd name="adj1" fmla="val 14732"/>
              <a:gd name="adj2" fmla="val 3860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Textfeld 8">
            <a:extLst>
              <a:ext uri="{FF2B5EF4-FFF2-40B4-BE49-F238E27FC236}">
                <a16:creationId xmlns:a16="http://schemas.microsoft.com/office/drawing/2014/main" id="{31773D2B-5D7D-4FF5-A586-02A799617CCC}"/>
              </a:ext>
            </a:extLst>
          </p:cNvPr>
          <p:cNvSpPr txBox="1"/>
          <p:nvPr/>
        </p:nvSpPr>
        <p:spPr>
          <a:xfrm>
            <a:off x="3028051" y="2490632"/>
            <a:ext cx="2110841" cy="369332"/>
          </a:xfrm>
          <a:prstGeom prst="rect">
            <a:avLst/>
          </a:prstGeom>
          <a:noFill/>
        </p:spPr>
        <p:txBody>
          <a:bodyPr wrap="square" rtlCol="0">
            <a:spAutoFit/>
          </a:bodyPr>
          <a:lstStyle/>
          <a:p>
            <a:r>
              <a:rPr lang="de-DE" i="1" dirty="0"/>
              <a:t>SQL QUERY</a:t>
            </a:r>
          </a:p>
        </p:txBody>
      </p:sp>
      <p:sp>
        <p:nvSpPr>
          <p:cNvPr id="10" name="Pfeil: nach oben gekrümmt 9">
            <a:extLst>
              <a:ext uri="{FF2B5EF4-FFF2-40B4-BE49-F238E27FC236}">
                <a16:creationId xmlns:a16="http://schemas.microsoft.com/office/drawing/2014/main" id="{B586B642-A52C-4216-BD98-0EED60E0B506}"/>
              </a:ext>
            </a:extLst>
          </p:cNvPr>
          <p:cNvSpPr/>
          <p:nvPr/>
        </p:nvSpPr>
        <p:spPr>
          <a:xfrm>
            <a:off x="4218038" y="4432365"/>
            <a:ext cx="3952568" cy="15932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9265" y="1825625"/>
            <a:ext cx="3172724" cy="2441575"/>
          </a:xfrm>
          <a:prstGeom prst="rect">
            <a:avLst/>
          </a:prstGeom>
        </p:spPr>
        <p:txBody>
          <a:bodyPr>
            <a:normAutofit/>
          </a:bodyPr>
          <a:lstStyle/>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QUERY 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`avg` function returns the average of payload in the column PAYLOAD_MASS_KG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1CF944C6-451B-4838-BD1C-29A3703C568E}"/>
              </a:ext>
            </a:extLst>
          </p:cNvPr>
          <p:cNvPicPr>
            <a:picLocks noChangeAspect="1"/>
          </p:cNvPicPr>
          <p:nvPr/>
        </p:nvPicPr>
        <p:blipFill>
          <a:blip r:embed="rId3"/>
          <a:stretch>
            <a:fillRect/>
          </a:stretch>
        </p:blipFill>
        <p:spPr>
          <a:xfrm>
            <a:off x="770011" y="2755346"/>
            <a:ext cx="5657850" cy="609600"/>
          </a:xfrm>
          <a:prstGeom prst="rect">
            <a:avLst/>
          </a:prstGeom>
        </p:spPr>
      </p:pic>
      <p:sp>
        <p:nvSpPr>
          <p:cNvPr id="8" name="Textfeld 7">
            <a:extLst>
              <a:ext uri="{FF2B5EF4-FFF2-40B4-BE49-F238E27FC236}">
                <a16:creationId xmlns:a16="http://schemas.microsoft.com/office/drawing/2014/main" id="{6B0B7791-C86F-49E7-ACEE-D2D9E14F6CEE}"/>
              </a:ext>
            </a:extLst>
          </p:cNvPr>
          <p:cNvSpPr txBox="1"/>
          <p:nvPr/>
        </p:nvSpPr>
        <p:spPr>
          <a:xfrm>
            <a:off x="6704218" y="2829232"/>
            <a:ext cx="1386348" cy="923330"/>
          </a:xfrm>
          <a:prstGeom prst="rect">
            <a:avLst/>
          </a:prstGeom>
          <a:noFill/>
        </p:spPr>
        <p:txBody>
          <a:bodyPr wrap="square">
            <a:spAutoFit/>
          </a:bodyPr>
          <a:lstStyle/>
          <a:p>
            <a:r>
              <a:rPr lang="de-DE" i="1" dirty="0"/>
              <a:t>Outcome</a:t>
            </a:r>
          </a:p>
          <a:p>
            <a:endParaRPr lang="de-DE" dirty="0"/>
          </a:p>
          <a:p>
            <a:r>
              <a:rPr lang="de-DE" dirty="0"/>
              <a:t>2928</a:t>
            </a:r>
          </a:p>
        </p:txBody>
      </p:sp>
      <p:sp>
        <p:nvSpPr>
          <p:cNvPr id="9" name="Pfeil: nach unten gekrümmt 8">
            <a:extLst>
              <a:ext uri="{FF2B5EF4-FFF2-40B4-BE49-F238E27FC236}">
                <a16:creationId xmlns:a16="http://schemas.microsoft.com/office/drawing/2014/main" id="{4C3C49BF-C5F2-403A-9B8A-30160E641460}"/>
              </a:ext>
            </a:extLst>
          </p:cNvPr>
          <p:cNvSpPr/>
          <p:nvPr/>
        </p:nvSpPr>
        <p:spPr>
          <a:xfrm>
            <a:off x="4866969" y="1616321"/>
            <a:ext cx="2340076" cy="84051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6BA8D477-753A-4A10-9257-11AAE710334A}"/>
              </a:ext>
            </a:extLst>
          </p:cNvPr>
          <p:cNvSpPr txBox="1"/>
          <p:nvPr/>
        </p:nvSpPr>
        <p:spPr>
          <a:xfrm>
            <a:off x="3647766" y="2080034"/>
            <a:ext cx="2025445" cy="376801"/>
          </a:xfrm>
          <a:prstGeom prst="rect">
            <a:avLst/>
          </a:prstGeom>
          <a:noFill/>
        </p:spPr>
        <p:txBody>
          <a:bodyPr wrap="square" rtlCol="0">
            <a:spAutoFit/>
          </a:bodyPr>
          <a:lstStyle/>
          <a:p>
            <a:r>
              <a:rPr lang="de-DE" i="1" dirty="0"/>
              <a:t>SQL QUERY</a:t>
            </a:r>
          </a:p>
        </p:txBody>
      </p:sp>
      <p:sp>
        <p:nvSpPr>
          <p:cNvPr id="11" name="Pfeil: nach oben gekrümmt 10">
            <a:extLst>
              <a:ext uri="{FF2B5EF4-FFF2-40B4-BE49-F238E27FC236}">
                <a16:creationId xmlns:a16="http://schemas.microsoft.com/office/drawing/2014/main" id="{FA5BF244-C3E2-4D6B-84DD-C6B4E73A89FC}"/>
              </a:ext>
            </a:extLst>
          </p:cNvPr>
          <p:cNvSpPr/>
          <p:nvPr/>
        </p:nvSpPr>
        <p:spPr>
          <a:xfrm>
            <a:off x="5073444" y="3893568"/>
            <a:ext cx="3864077" cy="18980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85274" y="1726430"/>
            <a:ext cx="2956120" cy="2214597"/>
          </a:xfrm>
          <a:prstGeom prst="rect">
            <a:avLst/>
          </a:prstGeom>
        </p:spPr>
        <p:txBody>
          <a:bodyPr lIns="91440" tIns="45720" rIns="91440" bIns="45720" anchor="t">
            <a:normAutofit/>
          </a:bodyPr>
          <a:lstStyle/>
          <a:p>
            <a:pPr marL="0" indent="0">
              <a:lnSpc>
                <a:spcPct val="100000"/>
              </a:lnSpc>
              <a:spcBef>
                <a:spcPts val="1400"/>
              </a:spcBef>
              <a:buNone/>
            </a:pPr>
            <a:r>
              <a:rPr lang="en-US" sz="1800" i="1" dirty="0">
                <a:solidFill>
                  <a:schemeClr val="accent3">
                    <a:lumMod val="25000"/>
                  </a:schemeClr>
                </a:solidFill>
              </a:rPr>
              <a:t>QUERY Explanation</a:t>
            </a:r>
          </a:p>
          <a:p>
            <a:pPr marL="0" indent="0">
              <a:lnSpc>
                <a:spcPct val="100000"/>
              </a:lnSpc>
              <a:spcBef>
                <a:spcPts val="1400"/>
              </a:spcBef>
              <a:buNone/>
            </a:pPr>
            <a:r>
              <a:rPr lang="en-US" sz="1800" dirty="0">
                <a:solidFill>
                  <a:schemeClr val="accent3">
                    <a:lumMod val="25000"/>
                  </a:schemeClr>
                </a:solidFill>
              </a:rPr>
              <a:t>`min`(Data) functions works by selecting the minimum  date in the column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a:extLst>
              <a:ext uri="{FF2B5EF4-FFF2-40B4-BE49-F238E27FC236}">
                <a16:creationId xmlns:a16="http://schemas.microsoft.com/office/drawing/2014/main" id="{94784676-0F11-45A4-9518-EB21AD9B2242}"/>
              </a:ext>
            </a:extLst>
          </p:cNvPr>
          <p:cNvPicPr>
            <a:picLocks noChangeAspect="1"/>
          </p:cNvPicPr>
          <p:nvPr/>
        </p:nvPicPr>
        <p:blipFill>
          <a:blip r:embed="rId3"/>
          <a:stretch>
            <a:fillRect/>
          </a:stretch>
        </p:blipFill>
        <p:spPr>
          <a:xfrm>
            <a:off x="671688" y="2863056"/>
            <a:ext cx="6391275" cy="657225"/>
          </a:xfrm>
          <a:prstGeom prst="rect">
            <a:avLst/>
          </a:prstGeom>
        </p:spPr>
      </p:pic>
      <p:sp>
        <p:nvSpPr>
          <p:cNvPr id="8" name="Textfeld 7">
            <a:extLst>
              <a:ext uri="{FF2B5EF4-FFF2-40B4-BE49-F238E27FC236}">
                <a16:creationId xmlns:a16="http://schemas.microsoft.com/office/drawing/2014/main" id="{7773FF0C-BDE7-42D9-B3F5-59F25CA319A7}"/>
              </a:ext>
            </a:extLst>
          </p:cNvPr>
          <p:cNvSpPr txBox="1"/>
          <p:nvPr/>
        </p:nvSpPr>
        <p:spPr>
          <a:xfrm>
            <a:off x="7300918" y="2741959"/>
            <a:ext cx="1290484" cy="1200329"/>
          </a:xfrm>
          <a:prstGeom prst="rect">
            <a:avLst/>
          </a:prstGeom>
          <a:noFill/>
        </p:spPr>
        <p:txBody>
          <a:bodyPr wrap="square">
            <a:spAutoFit/>
          </a:bodyPr>
          <a:lstStyle/>
          <a:p>
            <a:r>
              <a:rPr lang="de-DE" i="1" dirty="0"/>
              <a:t>Outcome</a:t>
            </a:r>
          </a:p>
          <a:p>
            <a:endParaRPr lang="de-DE" dirty="0"/>
          </a:p>
          <a:p>
            <a:r>
              <a:rPr lang="de-DE" dirty="0" err="1"/>
              <a:t>Min_date</a:t>
            </a:r>
            <a:endParaRPr lang="de-DE" dirty="0"/>
          </a:p>
          <a:p>
            <a:r>
              <a:rPr lang="de-DE" dirty="0"/>
              <a:t>2015-12-22</a:t>
            </a:r>
          </a:p>
        </p:txBody>
      </p:sp>
      <p:sp>
        <p:nvSpPr>
          <p:cNvPr id="10" name="Textfeld 9">
            <a:extLst>
              <a:ext uri="{FF2B5EF4-FFF2-40B4-BE49-F238E27FC236}">
                <a16:creationId xmlns:a16="http://schemas.microsoft.com/office/drawing/2014/main" id="{0B3F677D-4DD0-478F-ACC7-41543CA1A2D7}"/>
              </a:ext>
            </a:extLst>
          </p:cNvPr>
          <p:cNvSpPr txBox="1"/>
          <p:nvPr/>
        </p:nvSpPr>
        <p:spPr>
          <a:xfrm>
            <a:off x="3815849" y="2413577"/>
            <a:ext cx="6145160" cy="369332"/>
          </a:xfrm>
          <a:prstGeom prst="rect">
            <a:avLst/>
          </a:prstGeom>
          <a:noFill/>
        </p:spPr>
        <p:txBody>
          <a:bodyPr wrap="square">
            <a:spAutoFit/>
          </a:bodyPr>
          <a:lstStyle/>
          <a:p>
            <a:r>
              <a:rPr lang="de-DE" i="1" dirty="0"/>
              <a:t>SQL QUERY</a:t>
            </a:r>
          </a:p>
        </p:txBody>
      </p:sp>
      <p:sp>
        <p:nvSpPr>
          <p:cNvPr id="11" name="Pfeil: nach oben gekrümmt 10">
            <a:extLst>
              <a:ext uri="{FF2B5EF4-FFF2-40B4-BE49-F238E27FC236}">
                <a16:creationId xmlns:a16="http://schemas.microsoft.com/office/drawing/2014/main" id="{8D4D2262-9BC5-4E0E-9306-5B5470AD1D97}"/>
              </a:ext>
            </a:extLst>
          </p:cNvPr>
          <p:cNvSpPr/>
          <p:nvPr/>
        </p:nvSpPr>
        <p:spPr>
          <a:xfrm>
            <a:off x="5073444" y="4126306"/>
            <a:ext cx="4887565" cy="171398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Pfeil: nach unten gekrümmt 11">
            <a:extLst>
              <a:ext uri="{FF2B5EF4-FFF2-40B4-BE49-F238E27FC236}">
                <a16:creationId xmlns:a16="http://schemas.microsoft.com/office/drawing/2014/main" id="{19BD79B6-F6BA-4B07-A6B9-F75F0B95325B}"/>
              </a:ext>
            </a:extLst>
          </p:cNvPr>
          <p:cNvSpPr/>
          <p:nvPr/>
        </p:nvSpPr>
        <p:spPr>
          <a:xfrm>
            <a:off x="4866969" y="1616321"/>
            <a:ext cx="2703870" cy="8247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14284" y="2644877"/>
            <a:ext cx="9763432" cy="32446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Following instruments and ideas were used to collect and analyze data. Machine learning techniques were used to predict the outcome</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The presentation will show the results and outcomes in different explanation ways: Visualizations of the outcome, predictive models by using machine learning techniques and different advanced algorithms and interactive dashboards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8929" y="538650"/>
            <a:ext cx="10636682" cy="210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p>
          <a:p>
            <a:endParaRPr lang="en-US" dirty="0">
              <a:solidFill>
                <a:srgbClr val="0B49CB"/>
              </a:solidFill>
              <a:latin typeface="Abadi"/>
            </a:endParaRPr>
          </a:p>
          <a:p>
            <a:r>
              <a:rPr lang="en-US" sz="2500" i="1" dirty="0">
                <a:solidFill>
                  <a:schemeClr val="accent3">
                    <a:lumMod val="25000"/>
                  </a:schemeClr>
                </a:solidFill>
                <a:latin typeface="Abadi" panose="020B0604020104020204" pitchFamily="34" charset="0"/>
              </a:rPr>
              <a:t>The idea of this work was to analyze and to find insights in the data of the SPACEX Falcon 9</a:t>
            </a:r>
          </a:p>
          <a:p>
            <a:endParaRPr lang="en-US" dirty="0">
              <a:solidFill>
                <a:srgbClr val="0B49CB"/>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9134" y="2172416"/>
            <a:ext cx="3559277" cy="2540806"/>
          </a:xfrm>
          <a:prstGeom prst="rect">
            <a:avLst/>
          </a:prstGeom>
        </p:spPr>
        <p:txBody>
          <a:bodyPr lIns="91440" tIns="45720" rIns="91440" bIns="45720" anchor="t">
            <a:normAutofit/>
          </a:bodyPr>
          <a:lstStyle/>
          <a:p>
            <a:pPr marL="0" indent="0">
              <a:lnSpc>
                <a:spcPct val="100000"/>
              </a:lnSpc>
              <a:spcBef>
                <a:spcPts val="1400"/>
              </a:spcBef>
              <a:buNone/>
            </a:pPr>
            <a:r>
              <a:rPr lang="en-US" sz="1800" i="1" dirty="0">
                <a:solidFill>
                  <a:schemeClr val="accent3">
                    <a:lumMod val="25000"/>
                  </a:schemeClr>
                </a:solidFill>
                <a:latin typeface="Abadi"/>
              </a:rPr>
              <a:t>QUERY Explanation</a:t>
            </a:r>
          </a:p>
          <a:p>
            <a:pPr marL="0" indent="0">
              <a:lnSpc>
                <a:spcPct val="100000"/>
              </a:lnSpc>
              <a:spcBef>
                <a:spcPts val="1400"/>
              </a:spcBef>
              <a:buNone/>
            </a:pPr>
            <a:r>
              <a:rPr lang="en-US" sz="1800" dirty="0">
                <a:solidFill>
                  <a:schemeClr val="accent3">
                    <a:lumMod val="25000"/>
                  </a:schemeClr>
                </a:solidFill>
                <a:latin typeface="Abadi"/>
              </a:rPr>
              <a:t>Using only </a:t>
            </a:r>
            <a:r>
              <a:rPr lang="en-US" sz="1800" dirty="0" err="1">
                <a:solidFill>
                  <a:schemeClr val="accent3">
                    <a:lumMod val="25000"/>
                  </a:schemeClr>
                </a:solidFill>
                <a:latin typeface="Abadi"/>
              </a:rPr>
              <a:t>Booster_Version</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Where function filters the dataset from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 Success drone ship) and both conditions are true</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8256F4CC-EE8C-439C-A6B1-F516A182144E}"/>
              </a:ext>
            </a:extLst>
          </p:cNvPr>
          <p:cNvPicPr>
            <a:picLocks noChangeAspect="1"/>
          </p:cNvPicPr>
          <p:nvPr/>
        </p:nvPicPr>
        <p:blipFill>
          <a:blip r:embed="rId3"/>
          <a:stretch>
            <a:fillRect/>
          </a:stretch>
        </p:blipFill>
        <p:spPr>
          <a:xfrm>
            <a:off x="125066" y="3162141"/>
            <a:ext cx="6285272" cy="819150"/>
          </a:xfrm>
          <a:prstGeom prst="rect">
            <a:avLst/>
          </a:prstGeom>
        </p:spPr>
      </p:pic>
      <p:sp>
        <p:nvSpPr>
          <p:cNvPr id="6" name="Textfeld 5">
            <a:extLst>
              <a:ext uri="{FF2B5EF4-FFF2-40B4-BE49-F238E27FC236}">
                <a16:creationId xmlns:a16="http://schemas.microsoft.com/office/drawing/2014/main" id="{E01F1A12-1F17-49B8-AF2E-A037648A1CD9}"/>
              </a:ext>
            </a:extLst>
          </p:cNvPr>
          <p:cNvSpPr txBox="1"/>
          <p:nvPr/>
        </p:nvSpPr>
        <p:spPr>
          <a:xfrm>
            <a:off x="6826979" y="3275947"/>
            <a:ext cx="1632155" cy="923330"/>
          </a:xfrm>
          <a:prstGeom prst="rect">
            <a:avLst/>
          </a:prstGeom>
          <a:noFill/>
        </p:spPr>
        <p:txBody>
          <a:bodyPr wrap="square" rtlCol="0">
            <a:spAutoFit/>
          </a:bodyPr>
          <a:lstStyle/>
          <a:p>
            <a:r>
              <a:rPr lang="de-DE" i="1" dirty="0"/>
              <a:t>Outcome</a:t>
            </a:r>
          </a:p>
          <a:p>
            <a:endParaRPr lang="de-DE" dirty="0"/>
          </a:p>
          <a:p>
            <a:endParaRPr lang="de-DE" dirty="0"/>
          </a:p>
        </p:txBody>
      </p:sp>
      <p:pic>
        <p:nvPicPr>
          <p:cNvPr id="9" name="Grafik 8">
            <a:extLst>
              <a:ext uri="{FF2B5EF4-FFF2-40B4-BE49-F238E27FC236}">
                <a16:creationId xmlns:a16="http://schemas.microsoft.com/office/drawing/2014/main" id="{E1BADBC3-1CC2-44FA-A1D6-C448FC8F727A}"/>
              </a:ext>
            </a:extLst>
          </p:cNvPr>
          <p:cNvPicPr>
            <a:picLocks noChangeAspect="1"/>
          </p:cNvPicPr>
          <p:nvPr/>
        </p:nvPicPr>
        <p:blipFill>
          <a:blip r:embed="rId4"/>
          <a:stretch>
            <a:fillRect/>
          </a:stretch>
        </p:blipFill>
        <p:spPr>
          <a:xfrm>
            <a:off x="6743393" y="3766080"/>
            <a:ext cx="1009650" cy="1209675"/>
          </a:xfrm>
          <a:prstGeom prst="rect">
            <a:avLst/>
          </a:prstGeom>
        </p:spPr>
      </p:pic>
      <p:sp>
        <p:nvSpPr>
          <p:cNvPr id="11" name="Textfeld 10">
            <a:extLst>
              <a:ext uri="{FF2B5EF4-FFF2-40B4-BE49-F238E27FC236}">
                <a16:creationId xmlns:a16="http://schemas.microsoft.com/office/drawing/2014/main" id="{0D961FBC-1CD5-42E9-85E9-268016BC85D5}"/>
              </a:ext>
            </a:extLst>
          </p:cNvPr>
          <p:cNvSpPr txBox="1"/>
          <p:nvPr/>
        </p:nvSpPr>
        <p:spPr>
          <a:xfrm>
            <a:off x="845575" y="1579901"/>
            <a:ext cx="6096000" cy="369332"/>
          </a:xfrm>
          <a:prstGeom prst="rect">
            <a:avLst/>
          </a:prstGeom>
          <a:noFill/>
        </p:spPr>
        <p:txBody>
          <a:bodyPr wrap="square">
            <a:spAutoFit/>
          </a:bodyPr>
          <a:lstStyle/>
          <a:p>
            <a:r>
              <a:rPr lang="de-DE" i="1" dirty="0"/>
              <a:t>SQL QUERY</a:t>
            </a:r>
          </a:p>
        </p:txBody>
      </p:sp>
      <p:sp>
        <p:nvSpPr>
          <p:cNvPr id="12" name="Pfeil: nach unten gekrümmt 11">
            <a:extLst>
              <a:ext uri="{FF2B5EF4-FFF2-40B4-BE49-F238E27FC236}">
                <a16:creationId xmlns:a16="http://schemas.microsoft.com/office/drawing/2014/main" id="{E76BA369-AC97-40E1-8C0C-0127A75C9BBD}"/>
              </a:ext>
            </a:extLst>
          </p:cNvPr>
          <p:cNvSpPr/>
          <p:nvPr/>
        </p:nvSpPr>
        <p:spPr>
          <a:xfrm>
            <a:off x="5552154" y="1536868"/>
            <a:ext cx="2382478" cy="120061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oben gekrümmt 12">
            <a:extLst>
              <a:ext uri="{FF2B5EF4-FFF2-40B4-BE49-F238E27FC236}">
                <a16:creationId xmlns:a16="http://schemas.microsoft.com/office/drawing/2014/main" id="{A647A643-6980-45E4-9EC5-A8C249DE9BC5}"/>
              </a:ext>
            </a:extLst>
          </p:cNvPr>
          <p:cNvSpPr/>
          <p:nvPr/>
        </p:nvSpPr>
        <p:spPr>
          <a:xfrm>
            <a:off x="4198373" y="4471425"/>
            <a:ext cx="4887565" cy="209907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26147" y="1888664"/>
            <a:ext cx="3028335" cy="3080672"/>
          </a:xfrm>
          <a:prstGeom prst="rect">
            <a:avLst/>
          </a:prstGeom>
        </p:spPr>
        <p:txBody>
          <a:bodyPr>
            <a:normAutofit/>
          </a:bodyPr>
          <a:lstStyle/>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QUERY Explanation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Group by function arranges data in a column group</a:t>
            </a:r>
          </a:p>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are grouped in column `counts`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8F4B5050-9339-40BE-ACDC-211B10D6512B}"/>
              </a:ext>
            </a:extLst>
          </p:cNvPr>
          <p:cNvPicPr>
            <a:picLocks noChangeAspect="1"/>
          </p:cNvPicPr>
          <p:nvPr/>
        </p:nvPicPr>
        <p:blipFill>
          <a:blip r:embed="rId3"/>
          <a:stretch>
            <a:fillRect/>
          </a:stretch>
        </p:blipFill>
        <p:spPr>
          <a:xfrm>
            <a:off x="475715" y="2982368"/>
            <a:ext cx="5956198" cy="695325"/>
          </a:xfrm>
          <a:prstGeom prst="rect">
            <a:avLst/>
          </a:prstGeom>
        </p:spPr>
      </p:pic>
      <p:pic>
        <p:nvPicPr>
          <p:cNvPr id="8" name="Grafik 7">
            <a:extLst>
              <a:ext uri="{FF2B5EF4-FFF2-40B4-BE49-F238E27FC236}">
                <a16:creationId xmlns:a16="http://schemas.microsoft.com/office/drawing/2014/main" id="{8841FCF6-6AEF-4F30-BB9A-10C429816E0B}"/>
              </a:ext>
            </a:extLst>
          </p:cNvPr>
          <p:cNvPicPr>
            <a:picLocks noChangeAspect="1"/>
          </p:cNvPicPr>
          <p:nvPr/>
        </p:nvPicPr>
        <p:blipFill>
          <a:blip r:embed="rId4"/>
          <a:stretch>
            <a:fillRect/>
          </a:stretch>
        </p:blipFill>
        <p:spPr>
          <a:xfrm>
            <a:off x="5755086" y="3875632"/>
            <a:ext cx="2638425" cy="1171575"/>
          </a:xfrm>
          <a:prstGeom prst="rect">
            <a:avLst/>
          </a:prstGeom>
        </p:spPr>
      </p:pic>
      <p:sp>
        <p:nvSpPr>
          <p:cNvPr id="9" name="Textfeld 8">
            <a:extLst>
              <a:ext uri="{FF2B5EF4-FFF2-40B4-BE49-F238E27FC236}">
                <a16:creationId xmlns:a16="http://schemas.microsoft.com/office/drawing/2014/main" id="{91559862-79FE-4689-98C0-55F4D97240C0}"/>
              </a:ext>
            </a:extLst>
          </p:cNvPr>
          <p:cNvSpPr txBox="1"/>
          <p:nvPr/>
        </p:nvSpPr>
        <p:spPr>
          <a:xfrm>
            <a:off x="3238035" y="2366399"/>
            <a:ext cx="1278193" cy="369332"/>
          </a:xfrm>
          <a:prstGeom prst="rect">
            <a:avLst/>
          </a:prstGeom>
          <a:noFill/>
        </p:spPr>
        <p:txBody>
          <a:bodyPr wrap="square" rtlCol="0">
            <a:spAutoFit/>
          </a:bodyPr>
          <a:lstStyle/>
          <a:p>
            <a:r>
              <a:rPr lang="de-DE" i="1" dirty="0"/>
              <a:t>SQL QUERY</a:t>
            </a:r>
          </a:p>
        </p:txBody>
      </p:sp>
      <p:sp>
        <p:nvSpPr>
          <p:cNvPr id="10" name="Pfeil: nach unten gekrümmt 9">
            <a:extLst>
              <a:ext uri="{FF2B5EF4-FFF2-40B4-BE49-F238E27FC236}">
                <a16:creationId xmlns:a16="http://schemas.microsoft.com/office/drawing/2014/main" id="{01BC5DC5-96BA-40D5-9042-8D3BAFB9F06B}"/>
              </a:ext>
            </a:extLst>
          </p:cNvPr>
          <p:cNvSpPr/>
          <p:nvPr/>
        </p:nvSpPr>
        <p:spPr>
          <a:xfrm>
            <a:off x="4866969" y="1616320"/>
            <a:ext cx="2733366" cy="11715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feld 10">
            <a:extLst>
              <a:ext uri="{FF2B5EF4-FFF2-40B4-BE49-F238E27FC236}">
                <a16:creationId xmlns:a16="http://schemas.microsoft.com/office/drawing/2014/main" id="{C7DC1187-F9B9-4C58-8567-54A0DFA2F3B6}"/>
              </a:ext>
            </a:extLst>
          </p:cNvPr>
          <p:cNvSpPr txBox="1"/>
          <p:nvPr/>
        </p:nvSpPr>
        <p:spPr>
          <a:xfrm>
            <a:off x="6838341" y="3218424"/>
            <a:ext cx="1174949" cy="369332"/>
          </a:xfrm>
          <a:prstGeom prst="rect">
            <a:avLst/>
          </a:prstGeom>
          <a:noFill/>
        </p:spPr>
        <p:txBody>
          <a:bodyPr wrap="square" rtlCol="0">
            <a:spAutoFit/>
          </a:bodyPr>
          <a:lstStyle/>
          <a:p>
            <a:r>
              <a:rPr lang="de-DE" i="1" dirty="0"/>
              <a:t>Outcome</a:t>
            </a:r>
          </a:p>
        </p:txBody>
      </p:sp>
      <p:sp>
        <p:nvSpPr>
          <p:cNvPr id="12" name="Pfeil: nach oben gekrümmt 11">
            <a:extLst>
              <a:ext uri="{FF2B5EF4-FFF2-40B4-BE49-F238E27FC236}">
                <a16:creationId xmlns:a16="http://schemas.microsoft.com/office/drawing/2014/main" id="{6D08B08C-917B-4412-AA04-3A9D76A382C9}"/>
              </a:ext>
            </a:extLst>
          </p:cNvPr>
          <p:cNvSpPr/>
          <p:nvPr/>
        </p:nvSpPr>
        <p:spPr>
          <a:xfrm>
            <a:off x="4198373" y="4198374"/>
            <a:ext cx="5791201" cy="23721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49295" y="1387390"/>
            <a:ext cx="2864248" cy="3011846"/>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QUERY 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By using the function `max` the query search the maximum payload mass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function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returns mass maximum with value of 15600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5995E1A4-1B93-4378-AB57-14F52FD2AEEF}"/>
              </a:ext>
            </a:extLst>
          </p:cNvPr>
          <p:cNvPicPr>
            <a:picLocks noChangeAspect="1"/>
          </p:cNvPicPr>
          <p:nvPr/>
        </p:nvPicPr>
        <p:blipFill>
          <a:blip r:embed="rId3"/>
          <a:stretch>
            <a:fillRect/>
          </a:stretch>
        </p:blipFill>
        <p:spPr>
          <a:xfrm>
            <a:off x="6096000" y="2994644"/>
            <a:ext cx="1771650" cy="2476500"/>
          </a:xfrm>
          <a:prstGeom prst="rect">
            <a:avLst/>
          </a:prstGeom>
        </p:spPr>
      </p:pic>
      <p:pic>
        <p:nvPicPr>
          <p:cNvPr id="8" name="Grafik 7">
            <a:extLst>
              <a:ext uri="{FF2B5EF4-FFF2-40B4-BE49-F238E27FC236}">
                <a16:creationId xmlns:a16="http://schemas.microsoft.com/office/drawing/2014/main" id="{C09B92E2-0CB3-4832-B8CF-CE6238780D6B}"/>
              </a:ext>
            </a:extLst>
          </p:cNvPr>
          <p:cNvPicPr>
            <a:picLocks noChangeAspect="1"/>
          </p:cNvPicPr>
          <p:nvPr/>
        </p:nvPicPr>
        <p:blipFill>
          <a:blip r:embed="rId4"/>
          <a:stretch>
            <a:fillRect/>
          </a:stretch>
        </p:blipFill>
        <p:spPr>
          <a:xfrm>
            <a:off x="340118" y="2802309"/>
            <a:ext cx="5315871" cy="947583"/>
          </a:xfrm>
          <a:prstGeom prst="rect">
            <a:avLst/>
          </a:prstGeom>
        </p:spPr>
      </p:pic>
      <p:sp>
        <p:nvSpPr>
          <p:cNvPr id="9" name="Textfeld 8">
            <a:extLst>
              <a:ext uri="{FF2B5EF4-FFF2-40B4-BE49-F238E27FC236}">
                <a16:creationId xmlns:a16="http://schemas.microsoft.com/office/drawing/2014/main" id="{519AC7B5-2F6C-4533-8912-29C679836A2A}"/>
              </a:ext>
            </a:extLst>
          </p:cNvPr>
          <p:cNvSpPr txBox="1"/>
          <p:nvPr/>
        </p:nvSpPr>
        <p:spPr>
          <a:xfrm>
            <a:off x="6323700" y="2584901"/>
            <a:ext cx="1179871" cy="369332"/>
          </a:xfrm>
          <a:prstGeom prst="rect">
            <a:avLst/>
          </a:prstGeom>
          <a:noFill/>
        </p:spPr>
        <p:txBody>
          <a:bodyPr wrap="square" rtlCol="0">
            <a:spAutoFit/>
          </a:bodyPr>
          <a:lstStyle/>
          <a:p>
            <a:r>
              <a:rPr lang="de-DE" i="1" dirty="0"/>
              <a:t>Outcome</a:t>
            </a:r>
          </a:p>
        </p:txBody>
      </p:sp>
      <p:sp>
        <p:nvSpPr>
          <p:cNvPr id="10" name="Textfeld 9">
            <a:extLst>
              <a:ext uri="{FF2B5EF4-FFF2-40B4-BE49-F238E27FC236}">
                <a16:creationId xmlns:a16="http://schemas.microsoft.com/office/drawing/2014/main" id="{7B04C49D-36FB-43EF-868C-D50E66BBBDE0}"/>
              </a:ext>
            </a:extLst>
          </p:cNvPr>
          <p:cNvSpPr txBox="1"/>
          <p:nvPr/>
        </p:nvSpPr>
        <p:spPr>
          <a:xfrm>
            <a:off x="2792362" y="2335407"/>
            <a:ext cx="1602658" cy="369332"/>
          </a:xfrm>
          <a:prstGeom prst="rect">
            <a:avLst/>
          </a:prstGeom>
          <a:noFill/>
        </p:spPr>
        <p:txBody>
          <a:bodyPr wrap="square" rtlCol="0">
            <a:spAutoFit/>
          </a:bodyPr>
          <a:lstStyle/>
          <a:p>
            <a:r>
              <a:rPr lang="de-DE" i="1" dirty="0"/>
              <a:t>SQL Query</a:t>
            </a:r>
          </a:p>
        </p:txBody>
      </p:sp>
      <p:sp>
        <p:nvSpPr>
          <p:cNvPr id="11" name="Pfeil: nach unten gekrümmt 10">
            <a:extLst>
              <a:ext uri="{FF2B5EF4-FFF2-40B4-BE49-F238E27FC236}">
                <a16:creationId xmlns:a16="http://schemas.microsoft.com/office/drawing/2014/main" id="{2B27F634-327D-4D78-8144-88C89DA751D5}"/>
              </a:ext>
            </a:extLst>
          </p:cNvPr>
          <p:cNvSpPr/>
          <p:nvPr/>
        </p:nvSpPr>
        <p:spPr>
          <a:xfrm>
            <a:off x="4395020" y="1307891"/>
            <a:ext cx="2733366" cy="11715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oben gekrümmt 12">
            <a:extLst>
              <a:ext uri="{FF2B5EF4-FFF2-40B4-BE49-F238E27FC236}">
                <a16:creationId xmlns:a16="http://schemas.microsoft.com/office/drawing/2014/main" id="{E6767EFB-1EC2-4D05-991C-50EC1D79F9D5}"/>
              </a:ext>
            </a:extLst>
          </p:cNvPr>
          <p:cNvSpPr/>
          <p:nvPr/>
        </p:nvSpPr>
        <p:spPr>
          <a:xfrm>
            <a:off x="3342967" y="4285080"/>
            <a:ext cx="6705601" cy="23721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96516" y="1769621"/>
            <a:ext cx="2733366" cy="2376258"/>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100" i="1" dirty="0">
                <a:solidFill>
                  <a:schemeClr val="accent3">
                    <a:lumMod val="25000"/>
                  </a:schemeClr>
                </a:solidFill>
                <a:latin typeface="Abadi"/>
              </a:rPr>
              <a:t>Query Explanation</a:t>
            </a:r>
          </a:p>
          <a:p>
            <a:pPr marL="0" indent="0">
              <a:lnSpc>
                <a:spcPct val="100000"/>
              </a:lnSpc>
              <a:spcBef>
                <a:spcPts val="1400"/>
              </a:spcBef>
              <a:buNone/>
            </a:pPr>
            <a:r>
              <a:rPr lang="en-US" sz="1800" dirty="0">
                <a:solidFill>
                  <a:schemeClr val="accent3">
                    <a:lumMod val="25000"/>
                  </a:schemeClr>
                </a:solidFill>
                <a:latin typeface="Abadi"/>
              </a:rPr>
              <a:t>The `year` function extracts a year from column `Date`</a:t>
            </a:r>
          </a:p>
          <a:p>
            <a:pPr marL="0" indent="0">
              <a:lnSpc>
                <a:spcPct val="100000"/>
              </a:lnSpc>
              <a:spcBef>
                <a:spcPts val="1400"/>
              </a:spcBef>
              <a:buNone/>
            </a:pPr>
            <a:r>
              <a:rPr lang="en-US" sz="1800" dirty="0">
                <a:solidFill>
                  <a:schemeClr val="accent3">
                    <a:lumMod val="25000"/>
                  </a:schemeClr>
                </a:solidFill>
                <a:latin typeface="Abadi"/>
              </a:rPr>
              <a:t>The function or query `landing outcome`, `booster version` and `launch site` showing where the </a:t>
            </a:r>
            <a:r>
              <a:rPr lang="en-US" sz="1800" dirty="0" err="1">
                <a:solidFill>
                  <a:schemeClr val="accent3">
                    <a:lumMod val="25000"/>
                  </a:schemeClr>
                </a:solidFill>
                <a:latin typeface="Abadi"/>
              </a:rPr>
              <a:t>launding</a:t>
            </a:r>
            <a:r>
              <a:rPr lang="en-US" sz="1800" dirty="0">
                <a:solidFill>
                  <a:schemeClr val="accent3">
                    <a:lumMod val="25000"/>
                  </a:schemeClr>
                </a:solidFill>
                <a:latin typeface="Abadi"/>
              </a:rPr>
              <a:t> outcome is failed during the period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238B6EA8-4459-47F7-9077-EF44374A8DB3}"/>
              </a:ext>
            </a:extLst>
          </p:cNvPr>
          <p:cNvPicPr>
            <a:picLocks noChangeAspect="1"/>
          </p:cNvPicPr>
          <p:nvPr/>
        </p:nvPicPr>
        <p:blipFill>
          <a:blip r:embed="rId3"/>
          <a:stretch>
            <a:fillRect/>
          </a:stretch>
        </p:blipFill>
        <p:spPr>
          <a:xfrm>
            <a:off x="431237" y="2192609"/>
            <a:ext cx="5782750" cy="1013542"/>
          </a:xfrm>
          <a:prstGeom prst="rect">
            <a:avLst/>
          </a:prstGeom>
        </p:spPr>
      </p:pic>
      <p:pic>
        <p:nvPicPr>
          <p:cNvPr id="8" name="Grafik 7">
            <a:extLst>
              <a:ext uri="{FF2B5EF4-FFF2-40B4-BE49-F238E27FC236}">
                <a16:creationId xmlns:a16="http://schemas.microsoft.com/office/drawing/2014/main" id="{3812D167-3B65-4815-8D36-2E469BC754A5}"/>
              </a:ext>
            </a:extLst>
          </p:cNvPr>
          <p:cNvPicPr>
            <a:picLocks noChangeAspect="1"/>
          </p:cNvPicPr>
          <p:nvPr/>
        </p:nvPicPr>
        <p:blipFill>
          <a:blip r:embed="rId4"/>
          <a:stretch>
            <a:fillRect/>
          </a:stretch>
        </p:blipFill>
        <p:spPr>
          <a:xfrm>
            <a:off x="4772640" y="3365713"/>
            <a:ext cx="3476625" cy="781050"/>
          </a:xfrm>
          <a:prstGeom prst="rect">
            <a:avLst/>
          </a:prstGeom>
        </p:spPr>
      </p:pic>
      <p:sp>
        <p:nvSpPr>
          <p:cNvPr id="10" name="Textfeld 9">
            <a:extLst>
              <a:ext uri="{FF2B5EF4-FFF2-40B4-BE49-F238E27FC236}">
                <a16:creationId xmlns:a16="http://schemas.microsoft.com/office/drawing/2014/main" id="{DCCDEF26-D2E3-4552-A7F9-3E9E08656160}"/>
              </a:ext>
            </a:extLst>
          </p:cNvPr>
          <p:cNvSpPr txBox="1"/>
          <p:nvPr/>
        </p:nvSpPr>
        <p:spPr>
          <a:xfrm>
            <a:off x="2526890" y="1775651"/>
            <a:ext cx="6096000" cy="369332"/>
          </a:xfrm>
          <a:prstGeom prst="rect">
            <a:avLst/>
          </a:prstGeom>
          <a:noFill/>
        </p:spPr>
        <p:txBody>
          <a:bodyPr wrap="square">
            <a:spAutoFit/>
          </a:bodyPr>
          <a:lstStyle/>
          <a:p>
            <a:r>
              <a:rPr lang="de-DE" i="1" dirty="0"/>
              <a:t>SQL Query</a:t>
            </a:r>
          </a:p>
        </p:txBody>
      </p:sp>
      <p:sp>
        <p:nvSpPr>
          <p:cNvPr id="12" name="Textfeld 11">
            <a:extLst>
              <a:ext uri="{FF2B5EF4-FFF2-40B4-BE49-F238E27FC236}">
                <a16:creationId xmlns:a16="http://schemas.microsoft.com/office/drawing/2014/main" id="{4C0F4370-B221-4557-8B52-7775A4984F04}"/>
              </a:ext>
            </a:extLst>
          </p:cNvPr>
          <p:cNvSpPr txBox="1"/>
          <p:nvPr/>
        </p:nvSpPr>
        <p:spPr>
          <a:xfrm>
            <a:off x="6420464" y="2639028"/>
            <a:ext cx="6096000" cy="369332"/>
          </a:xfrm>
          <a:prstGeom prst="rect">
            <a:avLst/>
          </a:prstGeom>
          <a:noFill/>
        </p:spPr>
        <p:txBody>
          <a:bodyPr wrap="square">
            <a:spAutoFit/>
          </a:bodyPr>
          <a:lstStyle/>
          <a:p>
            <a:r>
              <a:rPr lang="de-DE" i="1" dirty="0"/>
              <a:t>Outcome</a:t>
            </a:r>
          </a:p>
        </p:txBody>
      </p:sp>
      <p:sp>
        <p:nvSpPr>
          <p:cNvPr id="13" name="Pfeil: nach unten gekrümmt 12">
            <a:extLst>
              <a:ext uri="{FF2B5EF4-FFF2-40B4-BE49-F238E27FC236}">
                <a16:creationId xmlns:a16="http://schemas.microsoft.com/office/drawing/2014/main" id="{D7C61197-9F0F-4F44-9026-4FFDB7DF9283}"/>
              </a:ext>
            </a:extLst>
          </p:cNvPr>
          <p:cNvSpPr/>
          <p:nvPr/>
        </p:nvSpPr>
        <p:spPr>
          <a:xfrm>
            <a:off x="4395020" y="1307891"/>
            <a:ext cx="2733366" cy="11715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nach oben gekrümmt 13">
            <a:extLst>
              <a:ext uri="{FF2B5EF4-FFF2-40B4-BE49-F238E27FC236}">
                <a16:creationId xmlns:a16="http://schemas.microsoft.com/office/drawing/2014/main" id="{2EE5E133-6E5D-4966-AE98-7E77ACECAC7B}"/>
              </a:ext>
            </a:extLst>
          </p:cNvPr>
          <p:cNvSpPr/>
          <p:nvPr/>
        </p:nvSpPr>
        <p:spPr>
          <a:xfrm>
            <a:off x="3195485" y="4030796"/>
            <a:ext cx="6853083" cy="26264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Grafik 7">
            <a:extLst>
              <a:ext uri="{FF2B5EF4-FFF2-40B4-BE49-F238E27FC236}">
                <a16:creationId xmlns:a16="http://schemas.microsoft.com/office/drawing/2014/main" id="{3D4772D4-8D71-42E1-9322-7D3EA3B66E1F}"/>
              </a:ext>
            </a:extLst>
          </p:cNvPr>
          <p:cNvPicPr>
            <a:picLocks noChangeAspect="1"/>
          </p:cNvPicPr>
          <p:nvPr/>
        </p:nvPicPr>
        <p:blipFill>
          <a:blip r:embed="rId3"/>
          <a:stretch>
            <a:fillRect/>
          </a:stretch>
        </p:blipFill>
        <p:spPr>
          <a:xfrm>
            <a:off x="602072" y="2506927"/>
            <a:ext cx="7762875" cy="876300"/>
          </a:xfrm>
          <a:prstGeom prst="rect">
            <a:avLst/>
          </a:prstGeom>
        </p:spPr>
      </p:pic>
      <p:sp>
        <p:nvSpPr>
          <p:cNvPr id="9" name="Textfeld 8">
            <a:extLst>
              <a:ext uri="{FF2B5EF4-FFF2-40B4-BE49-F238E27FC236}">
                <a16:creationId xmlns:a16="http://schemas.microsoft.com/office/drawing/2014/main" id="{9E3E0B77-B6A0-4060-94D0-F610A9820385}"/>
              </a:ext>
            </a:extLst>
          </p:cNvPr>
          <p:cNvSpPr txBox="1"/>
          <p:nvPr/>
        </p:nvSpPr>
        <p:spPr>
          <a:xfrm>
            <a:off x="776605" y="1807170"/>
            <a:ext cx="2081344" cy="369332"/>
          </a:xfrm>
          <a:prstGeom prst="rect">
            <a:avLst/>
          </a:prstGeom>
          <a:noFill/>
        </p:spPr>
        <p:txBody>
          <a:bodyPr wrap="square" rtlCol="0">
            <a:spAutoFit/>
          </a:bodyPr>
          <a:lstStyle/>
          <a:p>
            <a:r>
              <a:rPr lang="de-DE" i="1" dirty="0"/>
              <a:t>Query</a:t>
            </a:r>
            <a:r>
              <a:rPr lang="de-DE" dirty="0"/>
              <a:t> </a:t>
            </a:r>
          </a:p>
        </p:txBody>
      </p:sp>
      <p:sp>
        <p:nvSpPr>
          <p:cNvPr id="10" name="Pfeil: nach unten gekrümmt 9">
            <a:extLst>
              <a:ext uri="{FF2B5EF4-FFF2-40B4-BE49-F238E27FC236}">
                <a16:creationId xmlns:a16="http://schemas.microsoft.com/office/drawing/2014/main" id="{B5F6E439-CD37-4869-8288-0586877B3DC3}"/>
              </a:ext>
            </a:extLst>
          </p:cNvPr>
          <p:cNvSpPr/>
          <p:nvPr/>
        </p:nvSpPr>
        <p:spPr>
          <a:xfrm>
            <a:off x="1671484" y="1647056"/>
            <a:ext cx="1533832" cy="738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2" name="Grafik 11">
            <a:extLst>
              <a:ext uri="{FF2B5EF4-FFF2-40B4-BE49-F238E27FC236}">
                <a16:creationId xmlns:a16="http://schemas.microsoft.com/office/drawing/2014/main" id="{44D35493-526D-40B7-BDB2-587AAF6A0ECF}"/>
              </a:ext>
            </a:extLst>
          </p:cNvPr>
          <p:cNvPicPr>
            <a:picLocks noChangeAspect="1"/>
          </p:cNvPicPr>
          <p:nvPr/>
        </p:nvPicPr>
        <p:blipFill>
          <a:blip r:embed="rId4"/>
          <a:stretch>
            <a:fillRect/>
          </a:stretch>
        </p:blipFill>
        <p:spPr>
          <a:xfrm>
            <a:off x="1817277" y="4331711"/>
            <a:ext cx="2028825" cy="2095500"/>
          </a:xfrm>
          <a:prstGeom prst="rect">
            <a:avLst/>
          </a:prstGeom>
        </p:spPr>
      </p:pic>
      <p:sp>
        <p:nvSpPr>
          <p:cNvPr id="13" name="Textfeld 12">
            <a:extLst>
              <a:ext uri="{FF2B5EF4-FFF2-40B4-BE49-F238E27FC236}">
                <a16:creationId xmlns:a16="http://schemas.microsoft.com/office/drawing/2014/main" id="{293A5729-99CD-48A0-A79D-706628E5052C}"/>
              </a:ext>
            </a:extLst>
          </p:cNvPr>
          <p:cNvSpPr txBox="1"/>
          <p:nvPr/>
        </p:nvSpPr>
        <p:spPr>
          <a:xfrm>
            <a:off x="602072" y="3696190"/>
            <a:ext cx="1836328" cy="369332"/>
          </a:xfrm>
          <a:prstGeom prst="rect">
            <a:avLst/>
          </a:prstGeom>
          <a:noFill/>
        </p:spPr>
        <p:txBody>
          <a:bodyPr wrap="square" rtlCol="0">
            <a:spAutoFit/>
          </a:bodyPr>
          <a:lstStyle/>
          <a:p>
            <a:r>
              <a:rPr lang="de-DE" i="1" dirty="0"/>
              <a:t>Outcome</a:t>
            </a:r>
            <a:r>
              <a:rPr lang="de-DE" dirty="0"/>
              <a:t> </a:t>
            </a:r>
          </a:p>
        </p:txBody>
      </p:sp>
      <p:sp>
        <p:nvSpPr>
          <p:cNvPr id="14" name="Pfeil: nach unten gekrümmt 13">
            <a:extLst>
              <a:ext uri="{FF2B5EF4-FFF2-40B4-BE49-F238E27FC236}">
                <a16:creationId xmlns:a16="http://schemas.microsoft.com/office/drawing/2014/main" id="{017C3353-88CA-456F-ADFB-C0181278C9F9}"/>
              </a:ext>
            </a:extLst>
          </p:cNvPr>
          <p:cNvSpPr/>
          <p:nvPr/>
        </p:nvSpPr>
        <p:spPr>
          <a:xfrm>
            <a:off x="1817277" y="3441787"/>
            <a:ext cx="1533832" cy="738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Textfeld 14">
            <a:extLst>
              <a:ext uri="{FF2B5EF4-FFF2-40B4-BE49-F238E27FC236}">
                <a16:creationId xmlns:a16="http://schemas.microsoft.com/office/drawing/2014/main" id="{9ECF72AF-73F4-44EC-BA73-2944D819F564}"/>
              </a:ext>
            </a:extLst>
          </p:cNvPr>
          <p:cNvSpPr txBox="1"/>
          <p:nvPr/>
        </p:nvSpPr>
        <p:spPr>
          <a:xfrm>
            <a:off x="5456902" y="3880856"/>
            <a:ext cx="4139382" cy="2031325"/>
          </a:xfrm>
          <a:prstGeom prst="rect">
            <a:avLst/>
          </a:prstGeom>
          <a:noFill/>
        </p:spPr>
        <p:txBody>
          <a:bodyPr wrap="square" rtlCol="0">
            <a:spAutoFit/>
          </a:bodyPr>
          <a:lstStyle/>
          <a:p>
            <a:pPr algn="ctr"/>
            <a:r>
              <a:rPr lang="de-DE" i="1" dirty="0"/>
              <a:t> Query </a:t>
            </a:r>
            <a:r>
              <a:rPr lang="de-DE" i="1" dirty="0" err="1"/>
              <a:t>explanation</a:t>
            </a:r>
            <a:endParaRPr lang="de-DE" i="1" dirty="0"/>
          </a:p>
          <a:p>
            <a:endParaRPr lang="de-DE" dirty="0"/>
          </a:p>
          <a:p>
            <a:r>
              <a:rPr lang="de-DE" i="1" dirty="0">
                <a:solidFill>
                  <a:srgbClr val="FF0000"/>
                </a:solidFill>
              </a:rPr>
              <a:t>Count</a:t>
            </a:r>
            <a:r>
              <a:rPr lang="de-DE" i="1" dirty="0"/>
              <a:t> - </a:t>
            </a:r>
            <a:r>
              <a:rPr lang="de-DE" dirty="0"/>
              <a:t> </a:t>
            </a:r>
            <a:r>
              <a:rPr lang="de-DE" dirty="0" err="1"/>
              <a:t>function</a:t>
            </a:r>
            <a:r>
              <a:rPr lang="de-DE" dirty="0"/>
              <a:t> </a:t>
            </a:r>
            <a:r>
              <a:rPr lang="de-DE" dirty="0" err="1"/>
              <a:t>counts</a:t>
            </a:r>
            <a:r>
              <a:rPr lang="de-DE" dirty="0"/>
              <a:t> </a:t>
            </a:r>
            <a:r>
              <a:rPr lang="de-DE" dirty="0" err="1"/>
              <a:t>records</a:t>
            </a:r>
            <a:r>
              <a:rPr lang="de-DE" dirty="0"/>
              <a:t> in </a:t>
            </a:r>
            <a:r>
              <a:rPr lang="de-DE" dirty="0" err="1"/>
              <a:t>column</a:t>
            </a:r>
            <a:endParaRPr lang="de-DE" dirty="0"/>
          </a:p>
          <a:p>
            <a:r>
              <a:rPr lang="de-DE" i="1" dirty="0">
                <a:solidFill>
                  <a:srgbClr val="FF0000"/>
                </a:solidFill>
              </a:rPr>
              <a:t>Group </a:t>
            </a:r>
            <a:r>
              <a:rPr lang="de-DE" i="1" dirty="0" err="1">
                <a:solidFill>
                  <a:srgbClr val="FF0000"/>
                </a:solidFill>
              </a:rPr>
              <a:t>by</a:t>
            </a:r>
            <a:r>
              <a:rPr lang="de-DE" i="1" dirty="0">
                <a:solidFill>
                  <a:srgbClr val="FF0000"/>
                </a:solidFill>
              </a:rPr>
              <a:t> </a:t>
            </a:r>
            <a:r>
              <a:rPr lang="de-DE" i="1" dirty="0"/>
              <a:t>– </a:t>
            </a:r>
            <a:r>
              <a:rPr lang="de-DE" i="1" dirty="0" err="1"/>
              <a:t>arranges</a:t>
            </a:r>
            <a:r>
              <a:rPr lang="de-DE" i="1" dirty="0"/>
              <a:t> </a:t>
            </a:r>
            <a:r>
              <a:rPr lang="de-DE" i="1" dirty="0" err="1"/>
              <a:t>the</a:t>
            </a:r>
            <a:r>
              <a:rPr lang="de-DE" i="1" dirty="0"/>
              <a:t> </a:t>
            </a:r>
            <a:r>
              <a:rPr lang="de-DE" i="1" dirty="0" err="1"/>
              <a:t>data</a:t>
            </a:r>
            <a:r>
              <a:rPr lang="de-DE" i="1" dirty="0"/>
              <a:t> </a:t>
            </a:r>
            <a:r>
              <a:rPr lang="de-DE" i="1" dirty="0" err="1"/>
              <a:t>into</a:t>
            </a:r>
            <a:r>
              <a:rPr lang="de-DE" i="1" dirty="0"/>
              <a:t> </a:t>
            </a:r>
            <a:r>
              <a:rPr lang="de-DE" i="1" dirty="0" err="1"/>
              <a:t>groups</a:t>
            </a:r>
            <a:endParaRPr lang="de-DE" dirty="0"/>
          </a:p>
          <a:p>
            <a:r>
              <a:rPr lang="de-DE" i="1" dirty="0">
                <a:solidFill>
                  <a:srgbClr val="FF0000"/>
                </a:solidFill>
              </a:rPr>
              <a:t>AND</a:t>
            </a:r>
            <a:r>
              <a:rPr lang="de-DE" dirty="0"/>
              <a:t> -  </a:t>
            </a:r>
            <a:r>
              <a:rPr lang="de-DE" dirty="0" err="1"/>
              <a:t>conditions</a:t>
            </a:r>
            <a:endParaRPr lang="de-DE" dirty="0"/>
          </a:p>
          <a:p>
            <a:r>
              <a:rPr lang="de-DE" i="1" dirty="0">
                <a:solidFill>
                  <a:srgbClr val="FF0000"/>
                </a:solidFill>
              </a:rPr>
              <a:t>Order </a:t>
            </a:r>
            <a:r>
              <a:rPr lang="de-DE" i="1" dirty="0" err="1">
                <a:solidFill>
                  <a:srgbClr val="FF0000"/>
                </a:solidFill>
              </a:rPr>
              <a:t>by</a:t>
            </a:r>
            <a:r>
              <a:rPr lang="de-DE" i="1" dirty="0">
                <a:solidFill>
                  <a:srgbClr val="FF0000"/>
                </a:solidFill>
              </a:rPr>
              <a:t> </a:t>
            </a:r>
            <a:r>
              <a:rPr lang="de-DE" dirty="0"/>
              <a:t>– </a:t>
            </a:r>
            <a:r>
              <a:rPr lang="de-DE" dirty="0" err="1"/>
              <a:t>arranges</a:t>
            </a:r>
            <a:r>
              <a:rPr lang="de-DE" dirty="0"/>
              <a:t> in </a:t>
            </a:r>
            <a:r>
              <a:rPr lang="de-DE" dirty="0" err="1"/>
              <a:t>descending</a:t>
            </a:r>
            <a:r>
              <a:rPr lang="de-DE" dirty="0"/>
              <a:t> </a:t>
            </a:r>
            <a:r>
              <a:rPr lang="de-DE" dirty="0" err="1"/>
              <a:t>order</a:t>
            </a:r>
            <a:endParaRPr lang="de-DE" dirty="0"/>
          </a:p>
          <a:p>
            <a:endParaRPr lang="de-DE"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4036" y="1369171"/>
            <a:ext cx="3908322" cy="3891116"/>
          </a:xfrm>
          <a:prstGeom prst="rect">
            <a:avLst/>
          </a:prstGeom>
        </p:spPr>
        <p:txBody>
          <a:bodyPr lIns="91440" tIns="45720" rIns="91440" bIns="45720" anchor="t">
            <a:normAutofit fontScale="92500"/>
          </a:bodyPr>
          <a:lstStyle/>
          <a:p>
            <a:pPr algn="ctr">
              <a:buFont typeface="Wingdings" panose="05000000000000000000" pitchFamily="2" charset="2"/>
              <a:buChar char="Ø"/>
            </a:pPr>
            <a:r>
              <a:rPr lang="en-US" sz="2200" dirty="0"/>
              <a:t>Figures shows the Global map where Falcon 9 launch  sites are located in USA. By the way all launch sites are close to the coast</a:t>
            </a:r>
          </a:p>
          <a:p>
            <a:pPr algn="ctr">
              <a:buFont typeface="Wingdings" panose="05000000000000000000" pitchFamily="2" charset="2"/>
              <a:buChar char="Ø"/>
            </a:pPr>
            <a:r>
              <a:rPr lang="en-US" sz="2200" dirty="0"/>
              <a:t>Another Figures shows zoomed the launch sites: </a:t>
            </a:r>
          </a:p>
          <a:p>
            <a:pPr marL="0" indent="0" algn="ctr">
              <a:buNone/>
            </a:pPr>
            <a:r>
              <a:rPr lang="en-US" dirty="0"/>
              <a:t>VAFB SLC-4E</a:t>
            </a:r>
          </a:p>
          <a:p>
            <a:pPr marL="0" indent="0" algn="ctr">
              <a:buNone/>
            </a:pPr>
            <a:r>
              <a:rPr lang="en-US" dirty="0"/>
              <a:t>CCAFS LC-40</a:t>
            </a:r>
          </a:p>
          <a:p>
            <a:pPr marL="0" indent="0" algn="ctr">
              <a:buNone/>
            </a:pPr>
            <a:r>
              <a:rPr lang="en-US" dirty="0"/>
              <a:t>KSC LC-39A</a:t>
            </a:r>
          </a:p>
          <a:p>
            <a:pPr marL="0" indent="0" algn="ctr">
              <a:buNone/>
            </a:pPr>
            <a:r>
              <a:rPr lang="en-US" dirty="0"/>
              <a:t>CCAFS SLC-40</a:t>
            </a:r>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SITE_MAP</a:t>
            </a:r>
          </a:p>
        </p:txBody>
      </p:sp>
      <p:pic>
        <p:nvPicPr>
          <p:cNvPr id="8" name="Grafik 7">
            <a:extLst>
              <a:ext uri="{FF2B5EF4-FFF2-40B4-BE49-F238E27FC236}">
                <a16:creationId xmlns:a16="http://schemas.microsoft.com/office/drawing/2014/main" id="{739A215A-9758-49DF-9A46-BB22BF35E723}"/>
              </a:ext>
            </a:extLst>
          </p:cNvPr>
          <p:cNvPicPr>
            <a:picLocks noChangeAspect="1"/>
          </p:cNvPicPr>
          <p:nvPr/>
        </p:nvPicPr>
        <p:blipFill>
          <a:blip r:embed="rId3"/>
          <a:stretch>
            <a:fillRect/>
          </a:stretch>
        </p:blipFill>
        <p:spPr>
          <a:xfrm>
            <a:off x="665982" y="1341188"/>
            <a:ext cx="3190875" cy="2657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a:extLst>
              <a:ext uri="{FF2B5EF4-FFF2-40B4-BE49-F238E27FC236}">
                <a16:creationId xmlns:a16="http://schemas.microsoft.com/office/drawing/2014/main" id="{F08BEEA7-88C5-474F-9004-589DF060A661}"/>
              </a:ext>
            </a:extLst>
          </p:cNvPr>
          <p:cNvPicPr>
            <a:picLocks noChangeAspect="1"/>
          </p:cNvPicPr>
          <p:nvPr/>
        </p:nvPicPr>
        <p:blipFill>
          <a:blip r:embed="rId4"/>
          <a:stretch>
            <a:fillRect/>
          </a:stretch>
        </p:blipFill>
        <p:spPr>
          <a:xfrm>
            <a:off x="4208207" y="1276810"/>
            <a:ext cx="3395048" cy="3983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a:extLst>
              <a:ext uri="{FF2B5EF4-FFF2-40B4-BE49-F238E27FC236}">
                <a16:creationId xmlns:a16="http://schemas.microsoft.com/office/drawing/2014/main" id="{967BE73E-704F-4F41-9A05-59725EF0C254}"/>
              </a:ext>
            </a:extLst>
          </p:cNvPr>
          <p:cNvPicPr>
            <a:picLocks noChangeAspect="1"/>
          </p:cNvPicPr>
          <p:nvPr/>
        </p:nvPicPr>
        <p:blipFill>
          <a:blip r:embed="rId5"/>
          <a:stretch>
            <a:fillRect/>
          </a:stretch>
        </p:blipFill>
        <p:spPr>
          <a:xfrm>
            <a:off x="655228" y="4132951"/>
            <a:ext cx="3190875" cy="2620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Gerade Verbindung mit Pfeil 13">
            <a:extLst>
              <a:ext uri="{FF2B5EF4-FFF2-40B4-BE49-F238E27FC236}">
                <a16:creationId xmlns:a16="http://schemas.microsoft.com/office/drawing/2014/main" id="{F85E239C-1C60-4A10-BE70-859A3D0BFA2C}"/>
              </a:ext>
            </a:extLst>
          </p:cNvPr>
          <p:cNvCxnSpPr/>
          <p:nvPr/>
        </p:nvCxnSpPr>
        <p:spPr>
          <a:xfrm>
            <a:off x="884903" y="2605548"/>
            <a:ext cx="737420" cy="2861187"/>
          </a:xfrm>
          <a:prstGeom prst="straightConnector1">
            <a:avLst/>
          </a:prstGeom>
          <a:ln>
            <a:solidFill>
              <a:srgbClr val="AAD3DF"/>
            </a:solidFill>
            <a:tailEnd type="triangle"/>
          </a:ln>
        </p:spPr>
        <p:style>
          <a:lnRef idx="1">
            <a:schemeClr val="accent2"/>
          </a:lnRef>
          <a:fillRef idx="0">
            <a:schemeClr val="accent2"/>
          </a:fillRef>
          <a:effectRef idx="0">
            <a:schemeClr val="accent2"/>
          </a:effectRef>
          <a:fontRef idx="minor">
            <a:schemeClr val="tx1"/>
          </a:fontRef>
        </p:style>
      </p:cxnSp>
      <p:cxnSp>
        <p:nvCxnSpPr>
          <p:cNvPr id="16" name="Gerade Verbindung mit Pfeil 15">
            <a:extLst>
              <a:ext uri="{FF2B5EF4-FFF2-40B4-BE49-F238E27FC236}">
                <a16:creationId xmlns:a16="http://schemas.microsoft.com/office/drawing/2014/main" id="{6E084D4D-2924-4ECF-A8B9-9B4FF1E11C78}"/>
              </a:ext>
            </a:extLst>
          </p:cNvPr>
          <p:cNvCxnSpPr/>
          <p:nvPr/>
        </p:nvCxnSpPr>
        <p:spPr>
          <a:xfrm>
            <a:off x="2900516" y="2782529"/>
            <a:ext cx="2281084" cy="41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68AF106C-F7E2-4E06-BF38-CE43B1BA4ACE}"/>
              </a:ext>
            </a:extLst>
          </p:cNvPr>
          <p:cNvCxnSpPr/>
          <p:nvPr/>
        </p:nvCxnSpPr>
        <p:spPr>
          <a:xfrm>
            <a:off x="1253613" y="2725049"/>
            <a:ext cx="368710" cy="2613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7BBEA0A-A4B9-4363-8EA4-DDB92C738484}"/>
              </a:ext>
            </a:extLst>
          </p:cNvPr>
          <p:cNvCxnSpPr/>
          <p:nvPr/>
        </p:nvCxnSpPr>
        <p:spPr>
          <a:xfrm>
            <a:off x="3156155" y="3195484"/>
            <a:ext cx="2939845" cy="23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2723" y="4823837"/>
            <a:ext cx="8681883" cy="672396"/>
          </a:xfrm>
          <a:prstGeom prst="rect">
            <a:avLst/>
          </a:prstGeom>
        </p:spPr>
        <p:txBody>
          <a:bodyPr lIns="91440" tIns="45720" rIns="91440" bIns="45720" anchor="t">
            <a:normAutofit/>
          </a:bodyPr>
          <a:lstStyle/>
          <a:p>
            <a:pPr marL="0" indent="0" algn="ctr">
              <a:spcBef>
                <a:spcPts val="1400"/>
              </a:spcBef>
              <a:buNone/>
            </a:pPr>
            <a:r>
              <a:rPr lang="en-US" i="1" dirty="0">
                <a:solidFill>
                  <a:schemeClr val="accent3">
                    <a:lumMod val="25000"/>
                  </a:schemeClr>
                </a:solidFill>
              </a:rPr>
              <a:t>All launch sites are in USA, Florida and California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USA</a:t>
            </a:r>
          </a:p>
        </p:txBody>
      </p:sp>
      <p:pic>
        <p:nvPicPr>
          <p:cNvPr id="4" name="Grafik 3">
            <a:extLst>
              <a:ext uri="{FF2B5EF4-FFF2-40B4-BE49-F238E27FC236}">
                <a16:creationId xmlns:a16="http://schemas.microsoft.com/office/drawing/2014/main" id="{F4D9F22F-6C6A-4BA1-A34A-05A7F817B2F9}"/>
              </a:ext>
            </a:extLst>
          </p:cNvPr>
          <p:cNvPicPr>
            <a:picLocks noChangeAspect="1"/>
          </p:cNvPicPr>
          <p:nvPr/>
        </p:nvPicPr>
        <p:blipFill>
          <a:blip r:embed="rId3"/>
          <a:stretch>
            <a:fillRect/>
          </a:stretch>
        </p:blipFill>
        <p:spPr>
          <a:xfrm>
            <a:off x="443988" y="1434896"/>
            <a:ext cx="802005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7117" y="4581832"/>
            <a:ext cx="2743200" cy="1200819"/>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i="1" dirty="0">
                <a:solidFill>
                  <a:schemeClr val="accent3">
                    <a:lumMod val="25000"/>
                  </a:schemeClr>
                </a:solidFill>
                <a:latin typeface="Arial" panose="020B0604020202020204" pitchFamily="34" charset="0"/>
                <a:cs typeface="Arial" panose="020B0604020202020204" pitchFamily="34" charset="0"/>
              </a:rPr>
              <a:t>Figure 1</a:t>
            </a: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Shows successful </a:t>
            </a:r>
            <a:r>
              <a:rPr lang="en-US" sz="2200" dirty="0">
                <a:solidFill>
                  <a:schemeClr val="accent3">
                    <a:lumMod val="25000"/>
                  </a:schemeClr>
                </a:solidFill>
                <a:highlight>
                  <a:srgbClr val="00FF00"/>
                </a:highlight>
                <a:latin typeface="Arial" panose="020B0604020202020204" pitchFamily="34" charset="0"/>
                <a:cs typeface="Arial" panose="020B0604020202020204" pitchFamily="34" charset="0"/>
              </a:rPr>
              <a:t>(green marker)</a:t>
            </a:r>
            <a:r>
              <a:rPr lang="en-US" sz="2200" dirty="0">
                <a:solidFill>
                  <a:schemeClr val="accent3">
                    <a:lumMod val="25000"/>
                  </a:schemeClr>
                </a:solidFill>
                <a:latin typeface="Arial" panose="020B0604020202020204" pitchFamily="34" charset="0"/>
                <a:cs typeface="Arial" panose="020B0604020202020204" pitchFamily="34" charset="0"/>
              </a:rPr>
              <a:t> and failed </a:t>
            </a:r>
            <a:r>
              <a:rPr lang="en-US" sz="2200" dirty="0">
                <a:solidFill>
                  <a:schemeClr val="accent3">
                    <a:lumMod val="25000"/>
                  </a:schemeClr>
                </a:solidFill>
                <a:highlight>
                  <a:srgbClr val="FF0000"/>
                </a:highlight>
                <a:latin typeface="Arial" panose="020B0604020202020204" pitchFamily="34" charset="0"/>
                <a:cs typeface="Arial" panose="020B0604020202020204" pitchFamily="34" charset="0"/>
              </a:rPr>
              <a:t>(red markers) </a:t>
            </a:r>
            <a:r>
              <a:rPr lang="en-US" sz="2200" dirty="0">
                <a:solidFill>
                  <a:schemeClr val="accent3">
                    <a:lumMod val="25000"/>
                  </a:schemeClr>
                </a:solidFill>
                <a:latin typeface="Arial" panose="020B0604020202020204" pitchFamily="34" charset="0"/>
                <a:cs typeface="Arial" panose="020B0604020202020204" pitchFamily="34" charset="0"/>
              </a:rPr>
              <a:t>launches of the VAFB SLC-4E launch site </a:t>
            </a:r>
            <a:r>
              <a:rPr lang="en-US" sz="2200" dirty="0">
                <a:solidFill>
                  <a:schemeClr val="accent3">
                    <a:lumMod val="25000"/>
                  </a:schemeClr>
                </a:solidFill>
                <a:highlight>
                  <a:srgbClr val="FFFF00"/>
                </a:highlight>
                <a:latin typeface="Arial" panose="020B0604020202020204" pitchFamily="34" charset="0"/>
                <a:cs typeface="Arial" panose="020B0604020202020204" pitchFamily="34" charset="0"/>
              </a:rPr>
              <a:t>CALIFORNIA</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SpaceX Falcon9-Success and Failed launch sites labelled markers</a:t>
            </a:r>
          </a:p>
        </p:txBody>
      </p:sp>
      <p:pic>
        <p:nvPicPr>
          <p:cNvPr id="4" name="Grafik 3">
            <a:extLst>
              <a:ext uri="{FF2B5EF4-FFF2-40B4-BE49-F238E27FC236}">
                <a16:creationId xmlns:a16="http://schemas.microsoft.com/office/drawing/2014/main" id="{C3992EC9-514A-435A-9D66-A85FCF0B4C52}"/>
              </a:ext>
            </a:extLst>
          </p:cNvPr>
          <p:cNvPicPr>
            <a:picLocks noChangeAspect="1"/>
          </p:cNvPicPr>
          <p:nvPr/>
        </p:nvPicPr>
        <p:blipFill>
          <a:blip r:embed="rId3"/>
          <a:stretch>
            <a:fillRect/>
          </a:stretch>
        </p:blipFill>
        <p:spPr>
          <a:xfrm>
            <a:off x="906388" y="1598202"/>
            <a:ext cx="2552483" cy="2562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fik 6">
            <a:extLst>
              <a:ext uri="{FF2B5EF4-FFF2-40B4-BE49-F238E27FC236}">
                <a16:creationId xmlns:a16="http://schemas.microsoft.com/office/drawing/2014/main" id="{2E6966A4-AEB5-4EC5-83F3-3C7E9C531A46}"/>
              </a:ext>
            </a:extLst>
          </p:cNvPr>
          <p:cNvPicPr>
            <a:picLocks noChangeAspect="1"/>
          </p:cNvPicPr>
          <p:nvPr/>
        </p:nvPicPr>
        <p:blipFill>
          <a:blip r:embed="rId4"/>
          <a:stretch>
            <a:fillRect/>
          </a:stretch>
        </p:blipFill>
        <p:spPr>
          <a:xfrm>
            <a:off x="3699069" y="1598202"/>
            <a:ext cx="2362200" cy="2562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a:extLst>
              <a:ext uri="{FF2B5EF4-FFF2-40B4-BE49-F238E27FC236}">
                <a16:creationId xmlns:a16="http://schemas.microsoft.com/office/drawing/2014/main" id="{7A7A35BE-304C-43F9-9275-522C17F45864}"/>
              </a:ext>
            </a:extLst>
          </p:cNvPr>
          <p:cNvPicPr>
            <a:picLocks noChangeAspect="1"/>
          </p:cNvPicPr>
          <p:nvPr/>
        </p:nvPicPr>
        <p:blipFill>
          <a:blip r:embed="rId5"/>
          <a:stretch>
            <a:fillRect/>
          </a:stretch>
        </p:blipFill>
        <p:spPr>
          <a:xfrm>
            <a:off x="6358399" y="1586209"/>
            <a:ext cx="2266950" cy="2552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feld 15">
            <a:extLst>
              <a:ext uri="{FF2B5EF4-FFF2-40B4-BE49-F238E27FC236}">
                <a16:creationId xmlns:a16="http://schemas.microsoft.com/office/drawing/2014/main" id="{3D544106-1246-4343-A946-8AD0A530639F}"/>
              </a:ext>
            </a:extLst>
          </p:cNvPr>
          <p:cNvSpPr txBox="1"/>
          <p:nvPr/>
        </p:nvSpPr>
        <p:spPr>
          <a:xfrm>
            <a:off x="3665611" y="4482226"/>
            <a:ext cx="2362200" cy="2154436"/>
          </a:xfrm>
          <a:prstGeom prst="rect">
            <a:avLst/>
          </a:prstGeom>
          <a:noFill/>
        </p:spPr>
        <p:txBody>
          <a:bodyPr wrap="square" rtlCol="0">
            <a:spAutoFit/>
          </a:bodyPr>
          <a:lstStyle/>
          <a:p>
            <a:r>
              <a:rPr lang="de-DE" sz="1400" i="1" dirty="0">
                <a:latin typeface="Arial" panose="020B0604020202020204" pitchFamily="34" charset="0"/>
                <a:cs typeface="Arial" panose="020B0604020202020204" pitchFamily="34" charset="0"/>
              </a:rPr>
              <a:t>Figure 2</a:t>
            </a:r>
          </a:p>
          <a:p>
            <a:endParaRPr lang="de-DE" sz="1400" dirty="0">
              <a:latin typeface="Arial" panose="020B0604020202020204" pitchFamily="34" charset="0"/>
              <a:cs typeface="Arial" panose="020B0604020202020204" pitchFamily="34" charset="0"/>
            </a:endParaRPr>
          </a:p>
          <a:p>
            <a:r>
              <a:rPr lang="en-US" sz="1400" dirty="0">
                <a:solidFill>
                  <a:schemeClr val="accent3">
                    <a:lumMod val="25000"/>
                  </a:schemeClr>
                </a:solidFill>
                <a:latin typeface="Arial" panose="020B0604020202020204" pitchFamily="34" charset="0"/>
                <a:cs typeface="Arial" panose="020B0604020202020204" pitchFamily="34" charset="0"/>
              </a:rPr>
              <a:t>Shows successful </a:t>
            </a:r>
            <a:r>
              <a:rPr lang="en-US" sz="1400" dirty="0">
                <a:solidFill>
                  <a:schemeClr val="accent3">
                    <a:lumMod val="25000"/>
                  </a:schemeClr>
                </a:solidFill>
                <a:highlight>
                  <a:srgbClr val="00FF00"/>
                </a:highlight>
                <a:latin typeface="Arial" panose="020B0604020202020204" pitchFamily="34" charset="0"/>
                <a:cs typeface="Arial" panose="020B0604020202020204" pitchFamily="34" charset="0"/>
              </a:rPr>
              <a:t>(green marker)</a:t>
            </a:r>
            <a:r>
              <a:rPr lang="en-US" sz="1400" dirty="0">
                <a:solidFill>
                  <a:schemeClr val="accent3">
                    <a:lumMod val="25000"/>
                  </a:schemeClr>
                </a:solidFill>
                <a:latin typeface="Arial" panose="020B0604020202020204" pitchFamily="34" charset="0"/>
                <a:cs typeface="Arial" panose="020B0604020202020204" pitchFamily="34" charset="0"/>
              </a:rPr>
              <a:t> and failed </a:t>
            </a:r>
            <a:r>
              <a:rPr lang="en-US" sz="1400" dirty="0">
                <a:solidFill>
                  <a:schemeClr val="accent3">
                    <a:lumMod val="25000"/>
                  </a:schemeClr>
                </a:solidFill>
                <a:highlight>
                  <a:srgbClr val="FF0000"/>
                </a:highlight>
                <a:latin typeface="Arial" panose="020B0604020202020204" pitchFamily="34" charset="0"/>
                <a:cs typeface="Arial" panose="020B0604020202020204" pitchFamily="34" charset="0"/>
              </a:rPr>
              <a:t>(red markers) </a:t>
            </a:r>
            <a:r>
              <a:rPr lang="en-US" sz="1400" dirty="0">
                <a:solidFill>
                  <a:schemeClr val="accent3">
                    <a:lumMod val="25000"/>
                  </a:schemeClr>
                </a:solidFill>
                <a:latin typeface="Arial" panose="020B0604020202020204" pitchFamily="34" charset="0"/>
                <a:cs typeface="Arial" panose="020B0604020202020204" pitchFamily="34" charset="0"/>
              </a:rPr>
              <a:t>launches of the KSC-LC-39A launch site </a:t>
            </a:r>
            <a:r>
              <a:rPr lang="en-US" sz="1400" dirty="0">
                <a:solidFill>
                  <a:schemeClr val="accent3">
                    <a:lumMod val="25000"/>
                  </a:schemeClr>
                </a:solidFill>
                <a:highlight>
                  <a:srgbClr val="FFFF00"/>
                </a:highlight>
                <a:latin typeface="Arial" panose="020B0604020202020204" pitchFamily="34" charset="0"/>
                <a:cs typeface="Arial" panose="020B0604020202020204" pitchFamily="34" charset="0"/>
              </a:rPr>
              <a:t>FLORIDA</a:t>
            </a:r>
          </a:p>
          <a:p>
            <a:endParaRPr lang="de-DE" dirty="0"/>
          </a:p>
          <a:p>
            <a:endParaRPr lang="de-DE" dirty="0"/>
          </a:p>
        </p:txBody>
      </p:sp>
      <p:sp>
        <p:nvSpPr>
          <p:cNvPr id="17" name="Textfeld 16">
            <a:extLst>
              <a:ext uri="{FF2B5EF4-FFF2-40B4-BE49-F238E27FC236}">
                <a16:creationId xmlns:a16="http://schemas.microsoft.com/office/drawing/2014/main" id="{66D8E0B6-6843-4B4E-BFCD-01B237524D3B}"/>
              </a:ext>
            </a:extLst>
          </p:cNvPr>
          <p:cNvSpPr txBox="1"/>
          <p:nvPr/>
        </p:nvSpPr>
        <p:spPr>
          <a:xfrm>
            <a:off x="6358399" y="4539936"/>
            <a:ext cx="2266950" cy="1877437"/>
          </a:xfrm>
          <a:prstGeom prst="rect">
            <a:avLst/>
          </a:prstGeom>
          <a:noFill/>
        </p:spPr>
        <p:txBody>
          <a:bodyPr wrap="square" rtlCol="0">
            <a:spAutoFit/>
          </a:bodyPr>
          <a:lstStyle/>
          <a:p>
            <a:r>
              <a:rPr lang="de-DE" sz="1400" i="1" dirty="0">
                <a:latin typeface="Arial" panose="020B0604020202020204" pitchFamily="34" charset="0"/>
                <a:cs typeface="Arial" panose="020B0604020202020204" pitchFamily="34" charset="0"/>
              </a:rPr>
              <a:t>Figure 3 </a:t>
            </a:r>
          </a:p>
          <a:p>
            <a:endParaRPr lang="de-DE" sz="1400" dirty="0">
              <a:latin typeface="Arial" panose="020B0604020202020204" pitchFamily="34" charset="0"/>
              <a:cs typeface="Arial" panose="020B0604020202020204" pitchFamily="34" charset="0"/>
            </a:endParaRPr>
          </a:p>
          <a:p>
            <a:r>
              <a:rPr lang="en-US" sz="1400" dirty="0">
                <a:solidFill>
                  <a:schemeClr val="accent3">
                    <a:lumMod val="25000"/>
                  </a:schemeClr>
                </a:solidFill>
                <a:latin typeface="Arial" panose="020B0604020202020204" pitchFamily="34" charset="0"/>
                <a:cs typeface="Arial" panose="020B0604020202020204" pitchFamily="34" charset="0"/>
              </a:rPr>
              <a:t>Shows successful </a:t>
            </a:r>
            <a:r>
              <a:rPr lang="en-US" sz="1400" dirty="0">
                <a:solidFill>
                  <a:schemeClr val="accent3">
                    <a:lumMod val="25000"/>
                  </a:schemeClr>
                </a:solidFill>
                <a:highlight>
                  <a:srgbClr val="00FF00"/>
                </a:highlight>
                <a:latin typeface="Arial" panose="020B0604020202020204" pitchFamily="34" charset="0"/>
                <a:cs typeface="Arial" panose="020B0604020202020204" pitchFamily="34" charset="0"/>
              </a:rPr>
              <a:t>(green marker)</a:t>
            </a:r>
            <a:r>
              <a:rPr lang="en-US" sz="1400" dirty="0">
                <a:solidFill>
                  <a:schemeClr val="accent3">
                    <a:lumMod val="25000"/>
                  </a:schemeClr>
                </a:solidFill>
                <a:latin typeface="Arial" panose="020B0604020202020204" pitchFamily="34" charset="0"/>
                <a:cs typeface="Arial" panose="020B0604020202020204" pitchFamily="34" charset="0"/>
              </a:rPr>
              <a:t> and failed </a:t>
            </a:r>
            <a:r>
              <a:rPr lang="en-US" sz="1400" dirty="0">
                <a:solidFill>
                  <a:schemeClr val="accent3">
                    <a:lumMod val="25000"/>
                  </a:schemeClr>
                </a:solidFill>
                <a:highlight>
                  <a:srgbClr val="FF0000"/>
                </a:highlight>
                <a:latin typeface="Arial" panose="020B0604020202020204" pitchFamily="34" charset="0"/>
                <a:cs typeface="Arial" panose="020B0604020202020204" pitchFamily="34" charset="0"/>
              </a:rPr>
              <a:t>(red markers) </a:t>
            </a:r>
            <a:r>
              <a:rPr lang="en-US" sz="1400" dirty="0">
                <a:solidFill>
                  <a:schemeClr val="accent3">
                    <a:lumMod val="25000"/>
                  </a:schemeClr>
                </a:solidFill>
                <a:latin typeface="Arial" panose="020B0604020202020204" pitchFamily="34" charset="0"/>
                <a:cs typeface="Arial" panose="020B0604020202020204" pitchFamily="34" charset="0"/>
              </a:rPr>
              <a:t>launches of the CCAFS-SLC-40 launch site </a:t>
            </a:r>
            <a:r>
              <a:rPr lang="en-US" sz="1400" dirty="0">
                <a:solidFill>
                  <a:schemeClr val="accent3">
                    <a:lumMod val="25000"/>
                  </a:schemeClr>
                </a:solidFill>
                <a:highlight>
                  <a:srgbClr val="FFFF00"/>
                </a:highlight>
                <a:latin typeface="Arial" panose="020B0604020202020204" pitchFamily="34" charset="0"/>
                <a:cs typeface="Arial" panose="020B0604020202020204" pitchFamily="34" charset="0"/>
              </a:rPr>
              <a:t>FLORIDA</a:t>
            </a:r>
          </a:p>
          <a:p>
            <a:endParaRPr lang="de-DE" dirty="0"/>
          </a:p>
        </p:txBody>
      </p:sp>
      <p:sp>
        <p:nvSpPr>
          <p:cNvPr id="18" name="Textfeld 17">
            <a:extLst>
              <a:ext uri="{FF2B5EF4-FFF2-40B4-BE49-F238E27FC236}">
                <a16:creationId xmlns:a16="http://schemas.microsoft.com/office/drawing/2014/main" id="{0AFD129B-4EAD-4CF3-B17F-88A22D67B1F0}"/>
              </a:ext>
            </a:extLst>
          </p:cNvPr>
          <p:cNvSpPr txBox="1"/>
          <p:nvPr/>
        </p:nvSpPr>
        <p:spPr>
          <a:xfrm>
            <a:off x="8922479" y="4543781"/>
            <a:ext cx="2133600" cy="2092881"/>
          </a:xfrm>
          <a:prstGeom prst="rect">
            <a:avLst/>
          </a:prstGeom>
          <a:noFill/>
        </p:spPr>
        <p:txBody>
          <a:bodyPr wrap="square" rtlCol="0">
            <a:spAutoFit/>
          </a:bodyPr>
          <a:lstStyle/>
          <a:p>
            <a:r>
              <a:rPr lang="de-DE" sz="1400" i="1" dirty="0">
                <a:latin typeface="Arial" panose="020B0604020202020204" pitchFamily="34" charset="0"/>
                <a:cs typeface="Arial" panose="020B0604020202020204" pitchFamily="34" charset="0"/>
              </a:rPr>
              <a:t>Figure 4</a:t>
            </a:r>
          </a:p>
          <a:p>
            <a:endParaRPr lang="de-DE" sz="1400" dirty="0">
              <a:latin typeface="Arial" panose="020B0604020202020204" pitchFamily="34" charset="0"/>
              <a:cs typeface="Arial" panose="020B0604020202020204" pitchFamily="34" charset="0"/>
            </a:endParaRPr>
          </a:p>
          <a:p>
            <a:r>
              <a:rPr lang="en-US" sz="1400" dirty="0">
                <a:solidFill>
                  <a:schemeClr val="accent3">
                    <a:lumMod val="25000"/>
                  </a:schemeClr>
                </a:solidFill>
                <a:latin typeface="Arial" panose="020B0604020202020204" pitchFamily="34" charset="0"/>
                <a:cs typeface="Arial" panose="020B0604020202020204" pitchFamily="34" charset="0"/>
              </a:rPr>
              <a:t>Shows successful </a:t>
            </a:r>
            <a:r>
              <a:rPr lang="en-US" sz="1400" dirty="0">
                <a:solidFill>
                  <a:schemeClr val="accent3">
                    <a:lumMod val="25000"/>
                  </a:schemeClr>
                </a:solidFill>
                <a:highlight>
                  <a:srgbClr val="00FF00"/>
                </a:highlight>
                <a:latin typeface="Arial" panose="020B0604020202020204" pitchFamily="34" charset="0"/>
                <a:cs typeface="Arial" panose="020B0604020202020204" pitchFamily="34" charset="0"/>
              </a:rPr>
              <a:t>(green marker)</a:t>
            </a:r>
            <a:r>
              <a:rPr lang="en-US" sz="1400" dirty="0">
                <a:solidFill>
                  <a:schemeClr val="accent3">
                    <a:lumMod val="25000"/>
                  </a:schemeClr>
                </a:solidFill>
                <a:latin typeface="Arial" panose="020B0604020202020204" pitchFamily="34" charset="0"/>
                <a:cs typeface="Arial" panose="020B0604020202020204" pitchFamily="34" charset="0"/>
              </a:rPr>
              <a:t> and failed </a:t>
            </a:r>
            <a:r>
              <a:rPr lang="en-US" sz="1400" dirty="0">
                <a:solidFill>
                  <a:schemeClr val="accent3">
                    <a:lumMod val="25000"/>
                  </a:schemeClr>
                </a:solidFill>
                <a:highlight>
                  <a:srgbClr val="FF0000"/>
                </a:highlight>
                <a:latin typeface="Arial" panose="020B0604020202020204" pitchFamily="34" charset="0"/>
                <a:cs typeface="Arial" panose="020B0604020202020204" pitchFamily="34" charset="0"/>
              </a:rPr>
              <a:t>(red markers) </a:t>
            </a:r>
            <a:r>
              <a:rPr lang="en-US" sz="1400" dirty="0">
                <a:solidFill>
                  <a:schemeClr val="accent3">
                    <a:lumMod val="25000"/>
                  </a:schemeClr>
                </a:solidFill>
                <a:latin typeface="Arial" panose="020B0604020202020204" pitchFamily="34" charset="0"/>
                <a:cs typeface="Arial" panose="020B0604020202020204" pitchFamily="34" charset="0"/>
              </a:rPr>
              <a:t>launches of the CCAFS LC-40 launch site </a:t>
            </a:r>
            <a:r>
              <a:rPr lang="en-US" sz="1400" dirty="0">
                <a:solidFill>
                  <a:schemeClr val="accent3">
                    <a:lumMod val="25000"/>
                  </a:schemeClr>
                </a:solidFill>
                <a:highlight>
                  <a:srgbClr val="FFFF00"/>
                </a:highlight>
                <a:latin typeface="Arial" panose="020B0604020202020204" pitchFamily="34" charset="0"/>
                <a:cs typeface="Arial" panose="020B0604020202020204" pitchFamily="34" charset="0"/>
              </a:rPr>
              <a:t>FLORIDA</a:t>
            </a:r>
          </a:p>
          <a:p>
            <a:endParaRPr lang="de-DE" dirty="0"/>
          </a:p>
        </p:txBody>
      </p:sp>
      <p:pic>
        <p:nvPicPr>
          <p:cNvPr id="20" name="Grafik 19">
            <a:extLst>
              <a:ext uri="{FF2B5EF4-FFF2-40B4-BE49-F238E27FC236}">
                <a16:creationId xmlns:a16="http://schemas.microsoft.com/office/drawing/2014/main" id="{1AD71459-40AF-4ED1-929B-8623342F356F}"/>
              </a:ext>
            </a:extLst>
          </p:cNvPr>
          <p:cNvPicPr>
            <a:picLocks noChangeAspect="1"/>
          </p:cNvPicPr>
          <p:nvPr/>
        </p:nvPicPr>
        <p:blipFill>
          <a:blip r:embed="rId6"/>
          <a:stretch>
            <a:fillRect/>
          </a:stretch>
        </p:blipFill>
        <p:spPr>
          <a:xfrm>
            <a:off x="8922479" y="1586209"/>
            <a:ext cx="2266950" cy="2552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3498"/>
            <a:ext cx="10604038" cy="40213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i="1" dirty="0">
                <a:solidFill>
                  <a:schemeClr val="accent3">
                    <a:lumMod val="25000"/>
                  </a:schemeClr>
                </a:solidFill>
                <a:latin typeface="Abadi" panose="020B0604020104020204" pitchFamily="34" charset="0"/>
              </a:rPr>
              <a:t>Project background and context</a:t>
            </a:r>
          </a:p>
          <a:p>
            <a:pPr algn="ctr">
              <a:spcBef>
                <a:spcPts val="1400"/>
              </a:spcBef>
            </a:pPr>
            <a:r>
              <a:rPr lang="en-US" sz="1800" i="1" dirty="0">
                <a:solidFill>
                  <a:schemeClr val="accent3">
                    <a:lumMod val="25000"/>
                  </a:schemeClr>
                </a:solidFill>
                <a:latin typeface="Abadi" panose="020B0604020104020204" pitchFamily="34" charset="0"/>
              </a:rPr>
              <a:t>Privat sector recently has been invested a lot of money and contributed to the Space travel industry. However, the space business is still capital intensive, technological difficult but already exciting data give an opportunity for data scientist make an impact to the industry  </a:t>
            </a:r>
          </a:p>
          <a:p>
            <a:pPr marL="0" indent="0" algn="ctr">
              <a:spcBef>
                <a:spcPts val="1400"/>
              </a:spcBef>
              <a:buNone/>
            </a:pPr>
            <a:r>
              <a:rPr lang="en-US" sz="1800" i="1" dirty="0">
                <a:solidFill>
                  <a:schemeClr val="accent3">
                    <a:lumMod val="25000"/>
                  </a:schemeClr>
                </a:solidFill>
                <a:latin typeface="Abadi" panose="020B0604020104020204" pitchFamily="34" charset="0"/>
              </a:rPr>
              <a:t> </a:t>
            </a:r>
          </a:p>
          <a:p>
            <a:pPr marL="0" indent="0" algn="ctr">
              <a:spcBef>
                <a:spcPts val="1400"/>
              </a:spcBef>
              <a:buNone/>
            </a:pPr>
            <a:r>
              <a:rPr lang="en-US" sz="2200" i="1" dirty="0">
                <a:solidFill>
                  <a:schemeClr val="accent3">
                    <a:lumMod val="25000"/>
                  </a:schemeClr>
                </a:solidFill>
                <a:latin typeface="Abadi" panose="020B0604020104020204" pitchFamily="34" charset="0"/>
              </a:rPr>
              <a:t>Problems you want to find answers</a:t>
            </a:r>
          </a:p>
          <a:p>
            <a:pPr algn="ctr">
              <a:spcBef>
                <a:spcPts val="1400"/>
              </a:spcBef>
            </a:pPr>
            <a:r>
              <a:rPr lang="en-US" sz="1800" i="1" dirty="0">
                <a:solidFill>
                  <a:schemeClr val="accent3">
                    <a:lumMod val="25000"/>
                  </a:schemeClr>
                </a:solidFill>
                <a:latin typeface="Abadi" panose="020B0604020104020204" pitchFamily="34" charset="0"/>
              </a:rPr>
              <a:t>To find answers if the first stage of SpaceX Falcon will land successfully</a:t>
            </a:r>
          </a:p>
          <a:p>
            <a:pPr algn="ctr">
              <a:spcBef>
                <a:spcPts val="1400"/>
              </a:spcBef>
            </a:pPr>
            <a:r>
              <a:rPr lang="en-US" sz="1800" i="1" dirty="0">
                <a:solidFill>
                  <a:schemeClr val="accent3">
                    <a:lumMod val="25000"/>
                  </a:schemeClr>
                </a:solidFill>
                <a:latin typeface="Abadi" panose="020B0604020104020204" pitchFamily="34" charset="0"/>
              </a:rPr>
              <a:t>Correlations between launch sites and success rates</a:t>
            </a:r>
          </a:p>
          <a:p>
            <a:pPr algn="ctr">
              <a:spcBef>
                <a:spcPts val="1400"/>
              </a:spcBef>
            </a:pPr>
            <a:r>
              <a:rPr lang="en-US" sz="1800" i="1" dirty="0">
                <a:solidFill>
                  <a:schemeClr val="accent3">
                    <a:lumMod val="25000"/>
                  </a:schemeClr>
                </a:solidFill>
                <a:latin typeface="Abadi" panose="020B0604020104020204" pitchFamily="34" charset="0"/>
              </a:rPr>
              <a:t>To find the methods which are contributing to the landing outcomes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Inhaltsplatzhalter 3">
            <a:extLst>
              <a:ext uri="{FF2B5EF4-FFF2-40B4-BE49-F238E27FC236}">
                <a16:creationId xmlns:a16="http://schemas.microsoft.com/office/drawing/2014/main" id="{FAB538CB-3332-4153-91DA-FB03BD46CB9A}"/>
              </a:ext>
            </a:extLst>
          </p:cNvPr>
          <p:cNvPicPr>
            <a:picLocks noGrp="1" noChangeAspect="1"/>
          </p:cNvPicPr>
          <p:nvPr>
            <p:ph idx="4294967295"/>
          </p:nvPr>
        </p:nvPicPr>
        <p:blipFill>
          <a:blip r:embed="rId3"/>
          <a:stretch>
            <a:fillRect/>
          </a:stretch>
        </p:blipFill>
        <p:spPr>
          <a:xfrm>
            <a:off x="770010" y="1825625"/>
            <a:ext cx="5758609" cy="3031510"/>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showing the success of each launch site</a:t>
            </a:r>
          </a:p>
        </p:txBody>
      </p:sp>
      <p:sp>
        <p:nvSpPr>
          <p:cNvPr id="6" name="Textfeld 5">
            <a:extLst>
              <a:ext uri="{FF2B5EF4-FFF2-40B4-BE49-F238E27FC236}">
                <a16:creationId xmlns:a16="http://schemas.microsoft.com/office/drawing/2014/main" id="{46BD6A4D-67A0-4989-A794-5A81D54BE054}"/>
              </a:ext>
            </a:extLst>
          </p:cNvPr>
          <p:cNvSpPr txBox="1"/>
          <p:nvPr/>
        </p:nvSpPr>
        <p:spPr>
          <a:xfrm>
            <a:off x="7059560" y="2192594"/>
            <a:ext cx="3441291" cy="1200329"/>
          </a:xfrm>
          <a:prstGeom prst="rect">
            <a:avLst/>
          </a:prstGeom>
          <a:noFill/>
        </p:spPr>
        <p:txBody>
          <a:bodyPr wrap="square" rtlCol="0">
            <a:spAutoFit/>
          </a:bodyPr>
          <a:lstStyle/>
          <a:p>
            <a:r>
              <a:rPr lang="de-DE" i="1" dirty="0" err="1">
                <a:highlight>
                  <a:srgbClr val="FFFF00"/>
                </a:highlight>
              </a:rPr>
              <a:t>Results</a:t>
            </a:r>
            <a:r>
              <a:rPr lang="de-DE" i="1" dirty="0">
                <a:highlight>
                  <a:srgbClr val="FFFF00"/>
                </a:highlight>
              </a:rPr>
              <a:t>: </a:t>
            </a:r>
          </a:p>
          <a:p>
            <a:endParaRPr lang="de-DE" dirty="0"/>
          </a:p>
          <a:p>
            <a:r>
              <a:rPr lang="de-DE" dirty="0"/>
              <a:t>KSC LC-39A </a:t>
            </a:r>
            <a:r>
              <a:rPr lang="de-DE" dirty="0" err="1"/>
              <a:t>has</a:t>
            </a:r>
            <a:r>
              <a:rPr lang="de-DE" dirty="0"/>
              <a:t> a </a:t>
            </a:r>
            <a:r>
              <a:rPr lang="de-DE" dirty="0" err="1"/>
              <a:t>highest</a:t>
            </a:r>
            <a:r>
              <a:rPr lang="de-DE" dirty="0"/>
              <a:t> </a:t>
            </a:r>
            <a:r>
              <a:rPr lang="de-DE" dirty="0" err="1"/>
              <a:t>succesful</a:t>
            </a:r>
            <a:r>
              <a:rPr lang="de-DE" dirty="0"/>
              <a:t> rate </a:t>
            </a:r>
            <a:r>
              <a:rPr lang="de-DE" dirty="0" err="1"/>
              <a:t>by</a:t>
            </a:r>
            <a:r>
              <a:rPr lang="de-DE" dirty="0"/>
              <a:t> all </a:t>
            </a:r>
            <a:r>
              <a:rPr lang="de-DE" dirty="0" err="1"/>
              <a:t>sites</a:t>
            </a:r>
            <a:endParaRPr lang="de-DE" dirty="0"/>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08955" y="3061848"/>
            <a:ext cx="3316863" cy="966736"/>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Launch site with a highest launch success ratio</a:t>
            </a:r>
          </a:p>
        </p:txBody>
      </p:sp>
      <p:pic>
        <p:nvPicPr>
          <p:cNvPr id="7" name="Grafik 6">
            <a:extLst>
              <a:ext uri="{FF2B5EF4-FFF2-40B4-BE49-F238E27FC236}">
                <a16:creationId xmlns:a16="http://schemas.microsoft.com/office/drawing/2014/main" id="{3F9B3A55-30E5-4E6A-B0BB-7A1D86912D4B}"/>
              </a:ext>
            </a:extLst>
          </p:cNvPr>
          <p:cNvPicPr>
            <a:picLocks noChangeAspect="1"/>
          </p:cNvPicPr>
          <p:nvPr/>
        </p:nvPicPr>
        <p:blipFill>
          <a:blip r:embed="rId3"/>
          <a:stretch>
            <a:fillRect/>
          </a:stretch>
        </p:blipFill>
        <p:spPr>
          <a:xfrm>
            <a:off x="841732" y="1866028"/>
            <a:ext cx="4943475" cy="3246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1097AE59-84C0-43AD-A9C7-D42FFC1B86EF}"/>
              </a:ext>
            </a:extLst>
          </p:cNvPr>
          <p:cNvSpPr txBox="1"/>
          <p:nvPr/>
        </p:nvSpPr>
        <p:spPr>
          <a:xfrm>
            <a:off x="6508955" y="2045110"/>
            <a:ext cx="3873910" cy="646331"/>
          </a:xfrm>
          <a:prstGeom prst="rect">
            <a:avLst/>
          </a:prstGeom>
          <a:noFill/>
        </p:spPr>
        <p:txBody>
          <a:bodyPr wrap="square" rtlCol="0">
            <a:spAutoFit/>
          </a:bodyPr>
          <a:lstStyle/>
          <a:p>
            <a:r>
              <a:rPr lang="de-DE" dirty="0"/>
              <a:t>KSC LC-39A </a:t>
            </a:r>
            <a:r>
              <a:rPr lang="de-DE" dirty="0" err="1"/>
              <a:t>has</a:t>
            </a:r>
            <a:r>
              <a:rPr lang="de-DE" dirty="0"/>
              <a:t> a 76.9% </a:t>
            </a:r>
            <a:r>
              <a:rPr lang="de-DE" dirty="0" err="1"/>
              <a:t>success</a:t>
            </a:r>
            <a:r>
              <a:rPr lang="de-DE" dirty="0"/>
              <a:t> rate. </a:t>
            </a:r>
            <a:r>
              <a:rPr lang="de-DE" dirty="0" err="1"/>
              <a:t>However</a:t>
            </a:r>
            <a:r>
              <a:rPr lang="de-DE" dirty="0"/>
              <a:t> </a:t>
            </a:r>
            <a:r>
              <a:rPr lang="de-DE" dirty="0" err="1"/>
              <a:t>the</a:t>
            </a:r>
            <a:r>
              <a:rPr lang="de-DE" dirty="0"/>
              <a:t> </a:t>
            </a:r>
            <a:r>
              <a:rPr lang="de-DE" dirty="0" err="1"/>
              <a:t>failure</a:t>
            </a:r>
            <a:r>
              <a:rPr lang="de-DE" dirty="0"/>
              <a:t> rate </a:t>
            </a:r>
            <a:r>
              <a:rPr lang="de-DE" dirty="0" err="1"/>
              <a:t>is</a:t>
            </a:r>
            <a:r>
              <a:rPr lang="de-DE" dirty="0"/>
              <a:t> </a:t>
            </a:r>
            <a:r>
              <a:rPr lang="de-DE" dirty="0" err="1"/>
              <a:t>by</a:t>
            </a:r>
            <a:r>
              <a:rPr lang="de-DE" dirty="0"/>
              <a:t> 23.1%</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23768" y="4748974"/>
            <a:ext cx="7639663" cy="1006065"/>
          </a:xfrm>
          <a:prstGeom prst="rect">
            <a:avLst/>
          </a:prstGeom>
        </p:spPr>
        <p:txBody>
          <a:bodyPr lIns="91440" tIns="45720" rIns="91440" bIns="45720" anchor="t">
            <a:normAutofit fontScale="92500" lnSpcReduction="20000"/>
          </a:bodyPr>
          <a:lstStyle/>
          <a:p>
            <a:pPr marL="0" indent="0" algn="ctr">
              <a:lnSpc>
                <a:spcPct val="100000"/>
              </a:lnSpc>
              <a:spcBef>
                <a:spcPts val="1400"/>
              </a:spcBef>
              <a:buNone/>
            </a:pPr>
            <a:r>
              <a:rPr lang="en-US" sz="2200" i="1" dirty="0">
                <a:solidFill>
                  <a:schemeClr val="accent3">
                    <a:lumMod val="25000"/>
                  </a:schemeClr>
                </a:solidFill>
                <a:highlight>
                  <a:srgbClr val="FFFF00"/>
                </a:highlight>
                <a:latin typeface="Abadi"/>
              </a:rPr>
              <a:t>Results: </a:t>
            </a:r>
          </a:p>
          <a:p>
            <a:pPr marL="0" indent="0" algn="ctr">
              <a:lnSpc>
                <a:spcPct val="100000"/>
              </a:lnSpc>
              <a:spcBef>
                <a:spcPts val="1400"/>
              </a:spcBef>
              <a:buNone/>
            </a:pPr>
            <a:r>
              <a:rPr lang="en-US" sz="2200" i="1" dirty="0">
                <a:solidFill>
                  <a:schemeClr val="accent3">
                    <a:lumMod val="25000"/>
                  </a:schemeClr>
                </a:solidFill>
                <a:latin typeface="Abadi"/>
              </a:rPr>
              <a:t>In the payload from 2000 between 5500 range are most successful launches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versus Launch Outcome Scatter Plot for all sites</a:t>
            </a:r>
          </a:p>
        </p:txBody>
      </p:sp>
      <p:pic>
        <p:nvPicPr>
          <p:cNvPr id="4" name="Grafik 3">
            <a:extLst>
              <a:ext uri="{FF2B5EF4-FFF2-40B4-BE49-F238E27FC236}">
                <a16:creationId xmlns:a16="http://schemas.microsoft.com/office/drawing/2014/main" id="{ACE57D16-2A5B-4D33-9F5C-F25775BDD8E8}"/>
              </a:ext>
            </a:extLst>
          </p:cNvPr>
          <p:cNvPicPr>
            <a:picLocks noChangeAspect="1"/>
          </p:cNvPicPr>
          <p:nvPr/>
        </p:nvPicPr>
        <p:blipFill>
          <a:blip r:embed="rId3"/>
          <a:stretch>
            <a:fillRect/>
          </a:stretch>
        </p:blipFill>
        <p:spPr>
          <a:xfrm>
            <a:off x="799771" y="1448158"/>
            <a:ext cx="4772025" cy="2933700"/>
          </a:xfrm>
          <a:prstGeom prst="rect">
            <a:avLst/>
          </a:prstGeom>
          <a:solidFill>
            <a:srgbClr val="FFFFFF">
              <a:shade val="85000"/>
            </a:srgbClr>
          </a:solidFill>
          <a:ln w="88900" cap="sq">
            <a:solidFill>
              <a:srgbClr val="FF0000"/>
            </a:solidFill>
            <a:miter lim="800000"/>
          </a:ln>
          <a:effectLst/>
          <a:scene3d>
            <a:camera prst="orthographicFront"/>
            <a:lightRig rig="twoPt" dir="t">
              <a:rot lat="0" lon="0" rev="7200000"/>
            </a:lightRig>
          </a:scene3d>
          <a:sp3d>
            <a:bevelT w="25400" h="19050"/>
            <a:contourClr>
              <a:srgbClr val="FFFFFF"/>
            </a:contourClr>
          </a:sp3d>
        </p:spPr>
      </p:pic>
      <p:pic>
        <p:nvPicPr>
          <p:cNvPr id="7" name="Grafik 6">
            <a:extLst>
              <a:ext uri="{FF2B5EF4-FFF2-40B4-BE49-F238E27FC236}">
                <a16:creationId xmlns:a16="http://schemas.microsoft.com/office/drawing/2014/main" id="{6150977D-A932-4086-9ACD-E3DA8B03F4B0}"/>
              </a:ext>
            </a:extLst>
          </p:cNvPr>
          <p:cNvPicPr>
            <a:picLocks noChangeAspect="1"/>
          </p:cNvPicPr>
          <p:nvPr/>
        </p:nvPicPr>
        <p:blipFill>
          <a:blip r:embed="rId4"/>
          <a:stretch>
            <a:fillRect/>
          </a:stretch>
        </p:blipFill>
        <p:spPr>
          <a:xfrm>
            <a:off x="6427861" y="1448158"/>
            <a:ext cx="4857750" cy="2933700"/>
          </a:xfrm>
          <a:prstGeom prst="rect">
            <a:avLst/>
          </a:prstGeom>
          <a:solidFill>
            <a:srgbClr val="FFFFFF">
              <a:shade val="85000"/>
            </a:srgbClr>
          </a:solidFill>
          <a:ln w="88900" cap="sq">
            <a:solidFill>
              <a:srgbClr val="00B0F0"/>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45699" y="1447883"/>
            <a:ext cx="5325989" cy="1595201"/>
          </a:xfrm>
          <a:prstGeom prst="rect">
            <a:avLst/>
          </a:prstGeom>
        </p:spPr>
        <p:txBody>
          <a:bodyPr vert="horz" lIns="91440" tIns="45720" rIns="91440" bIns="45720" rtlCol="0" anchor="t">
            <a:normAutofit lnSpcReduction="10000"/>
          </a:bodyPr>
          <a:lstStyle/>
          <a:p>
            <a:pPr marL="0" indent="0" algn="ctr">
              <a:lnSpc>
                <a:spcPct val="100000"/>
              </a:lnSpc>
              <a:spcBef>
                <a:spcPts val="1400"/>
              </a:spcBef>
              <a:buNone/>
            </a:pPr>
            <a:r>
              <a:rPr lang="en-US" sz="2200" i="1" dirty="0">
                <a:solidFill>
                  <a:schemeClr val="accent3">
                    <a:lumMod val="25000"/>
                  </a:schemeClr>
                </a:solidFill>
                <a:highlight>
                  <a:srgbClr val="FFFF00"/>
                </a:highlight>
                <a:latin typeface="Abadi" panose="020B0604020104020204" pitchFamily="34" charset="0"/>
              </a:rPr>
              <a:t>Results: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machine learning algorithm has a best fit to our model accuracy score with a value of 0.87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B8A0CF30-4698-499D-953F-7D44D05C4491}"/>
              </a:ext>
            </a:extLst>
          </p:cNvPr>
          <p:cNvPicPr>
            <a:picLocks noChangeAspect="1"/>
          </p:cNvPicPr>
          <p:nvPr/>
        </p:nvPicPr>
        <p:blipFill>
          <a:blip r:embed="rId3"/>
          <a:stretch>
            <a:fillRect/>
          </a:stretch>
        </p:blipFill>
        <p:spPr>
          <a:xfrm>
            <a:off x="369170" y="3814915"/>
            <a:ext cx="5490855" cy="231211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Grafik 5">
            <a:extLst>
              <a:ext uri="{FF2B5EF4-FFF2-40B4-BE49-F238E27FC236}">
                <a16:creationId xmlns:a16="http://schemas.microsoft.com/office/drawing/2014/main" id="{48C2BEDD-8835-4D42-AADE-123034DB72A8}"/>
              </a:ext>
            </a:extLst>
          </p:cNvPr>
          <p:cNvPicPr>
            <a:picLocks noChangeAspect="1"/>
          </p:cNvPicPr>
          <p:nvPr/>
        </p:nvPicPr>
        <p:blipFill>
          <a:blip r:embed="rId4"/>
          <a:stretch>
            <a:fillRect/>
          </a:stretch>
        </p:blipFill>
        <p:spPr>
          <a:xfrm>
            <a:off x="369170" y="1390651"/>
            <a:ext cx="3381375" cy="2424264"/>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33872" y="1949244"/>
            <a:ext cx="4751739" cy="3389672"/>
          </a:xfrm>
          <a:prstGeom prst="rect">
            <a:avLst/>
          </a:prstGeom>
        </p:spPr>
        <p:txBody>
          <a:bodyPr>
            <a:normAutofit fontScale="85000" lnSpcReduction="20000"/>
          </a:bodyPr>
          <a:lstStyle/>
          <a:p>
            <a:pPr marL="0" indent="0" algn="ctr">
              <a:lnSpc>
                <a:spcPct val="100000"/>
              </a:lnSpc>
              <a:spcBef>
                <a:spcPts val="1400"/>
              </a:spcBef>
              <a:buNone/>
            </a:pPr>
            <a:r>
              <a:rPr lang="en-US" sz="2200" i="1" dirty="0">
                <a:solidFill>
                  <a:schemeClr val="accent3">
                    <a:lumMod val="25000"/>
                  </a:schemeClr>
                </a:solidFill>
                <a:highlight>
                  <a:srgbClr val="FFFF00"/>
                </a:highlight>
                <a:latin typeface="Abadi" panose="020B0604020104020204" pitchFamily="34" charset="0"/>
              </a:rPr>
              <a:t>Results: </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By analyzing the confusion matrix we can see that classifier has been made 18 predictions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confusion matrix has been build for models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Three situations has been predicted N0 for landing and TRUE positive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Three situations has been predicted YES for landing, however they could not land successfully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a:extLst>
              <a:ext uri="{FF2B5EF4-FFF2-40B4-BE49-F238E27FC236}">
                <a16:creationId xmlns:a16="http://schemas.microsoft.com/office/drawing/2014/main" id="{C4F38A4B-4522-4619-8E84-368390BE8BC7}"/>
              </a:ext>
            </a:extLst>
          </p:cNvPr>
          <p:cNvPicPr>
            <a:picLocks noChangeAspect="1"/>
          </p:cNvPicPr>
          <p:nvPr/>
        </p:nvPicPr>
        <p:blipFill>
          <a:blip r:embed="rId3"/>
          <a:stretch>
            <a:fillRect/>
          </a:stretch>
        </p:blipFill>
        <p:spPr>
          <a:xfrm>
            <a:off x="770011" y="1671637"/>
            <a:ext cx="4572000" cy="3514725"/>
          </a:xfrm>
          <a:prstGeom prst="rect">
            <a:avLst/>
          </a:prstGeom>
          <a:solidFill>
            <a:srgbClr val="FFFFFF">
              <a:shade val="85000"/>
            </a:srgbClr>
          </a:solidFill>
          <a:ln w="88900" cap="sq">
            <a:solidFill>
              <a:srgbClr val="92D050"/>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78324"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i="1" dirty="0">
                <a:solidFill>
                  <a:schemeClr val="accent3">
                    <a:lumMod val="25000"/>
                  </a:schemeClr>
                </a:solidFill>
                <a:latin typeface="Abadi" panose="020B0604020104020204" pitchFamily="34" charset="0"/>
              </a:rPr>
              <a:t>The best performing algorithm Decision Tree with score 0.876 (87.5%)</a:t>
            </a:r>
          </a:p>
          <a:p>
            <a:pPr>
              <a:lnSpc>
                <a:spcPct val="100000"/>
              </a:lnSpc>
              <a:spcBef>
                <a:spcPts val="1400"/>
              </a:spcBef>
              <a:buFont typeface="Wingdings" panose="05000000000000000000" pitchFamily="2" charset="2"/>
              <a:buChar char="Ø"/>
            </a:pPr>
            <a:r>
              <a:rPr lang="en-US" sz="2200" i="1" dirty="0">
                <a:solidFill>
                  <a:schemeClr val="accent3">
                    <a:lumMod val="25000"/>
                  </a:schemeClr>
                </a:solidFill>
                <a:latin typeface="Abadi" panose="020B0604020104020204" pitchFamily="34" charset="0"/>
              </a:rPr>
              <a:t>Lunch sites are located for a purpose close to the coast areas (avoiding public areas)</a:t>
            </a:r>
          </a:p>
          <a:p>
            <a:pPr>
              <a:lnSpc>
                <a:spcPct val="100000"/>
              </a:lnSpc>
              <a:spcBef>
                <a:spcPts val="1400"/>
              </a:spcBef>
              <a:buFont typeface="Wingdings" panose="05000000000000000000" pitchFamily="2" charset="2"/>
              <a:buChar char="Ø"/>
            </a:pPr>
            <a:r>
              <a:rPr lang="en-US" sz="2200" i="1" dirty="0">
                <a:solidFill>
                  <a:schemeClr val="accent3">
                    <a:lumMod val="25000"/>
                  </a:schemeClr>
                </a:solidFill>
                <a:latin typeface="Abadi" panose="020B0604020104020204" pitchFamily="34" charset="0"/>
              </a:rPr>
              <a:t>Launch success rate increased during the 2013 to 2020 period by 80%</a:t>
            </a:r>
          </a:p>
          <a:p>
            <a:pPr>
              <a:lnSpc>
                <a:spcPct val="100000"/>
              </a:lnSpc>
              <a:spcBef>
                <a:spcPts val="1400"/>
              </a:spcBef>
              <a:buFont typeface="Wingdings" panose="05000000000000000000" pitchFamily="2" charset="2"/>
              <a:buChar char="Ø"/>
            </a:pPr>
            <a:r>
              <a:rPr lang="en-US" sz="2200" i="1" dirty="0">
                <a:solidFill>
                  <a:schemeClr val="accent3">
                    <a:lumMod val="25000"/>
                  </a:schemeClr>
                </a:solidFill>
                <a:latin typeface="Abadi" panose="020B0604020104020204" pitchFamily="34" charset="0"/>
              </a:rPr>
              <a:t>Orbits ES-L1, GEO, HEO, SSO are being the highest success rates, however orbit GTO has the lowest success rate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IBM Watson Studio Notebook </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Python code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scrap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the supervised models (machine learning techniques) the outcomes was determined as 0-unsuccessful, 1 - 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600" b="0" i="0" dirty="0">
                <a:effectLst/>
                <a:latin typeface="-apple-system"/>
              </a:rPr>
              <a:t>Find best Hyperparameter for SVM, Classification Trees and Logistic Regression</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4367343" y="6118531"/>
            <a:ext cx="2743200" cy="401638"/>
          </a:xfrm>
        </p:spPr>
        <p:txBody>
          <a:bodyPr/>
          <a:lstStyle/>
          <a:p>
            <a:endParaRPr lang="de-DE" sz="1600" b="1" u="sng"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for the analysis were collecting through different sources like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Web scrapping. See below a SPACEX API approach and Web scraping from Wiki</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hteck 1">
            <a:extLst>
              <a:ext uri="{FF2B5EF4-FFF2-40B4-BE49-F238E27FC236}">
                <a16:creationId xmlns:a16="http://schemas.microsoft.com/office/drawing/2014/main" id="{9F753FF7-46BC-438D-923B-4CD166D91069}"/>
              </a:ext>
            </a:extLst>
          </p:cNvPr>
          <p:cNvSpPr/>
          <p:nvPr/>
        </p:nvSpPr>
        <p:spPr>
          <a:xfrm>
            <a:off x="983226" y="3844835"/>
            <a:ext cx="2271251" cy="15731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API Request</a:t>
            </a:r>
          </a:p>
        </p:txBody>
      </p:sp>
      <p:sp>
        <p:nvSpPr>
          <p:cNvPr id="7" name="Rechteck 6">
            <a:extLst>
              <a:ext uri="{FF2B5EF4-FFF2-40B4-BE49-F238E27FC236}">
                <a16:creationId xmlns:a16="http://schemas.microsoft.com/office/drawing/2014/main" id="{39EB12A9-01EF-441A-A9D0-E3D83F8D8329}"/>
              </a:ext>
            </a:extLst>
          </p:cNvPr>
          <p:cNvSpPr/>
          <p:nvPr/>
        </p:nvSpPr>
        <p:spPr>
          <a:xfrm>
            <a:off x="3467692" y="3844835"/>
            <a:ext cx="2271251" cy="1573161"/>
          </a:xfrm>
          <a:prstGeom prst="rect">
            <a:avLst/>
          </a:prstGeom>
          <a:solidFill>
            <a:srgbClr val="FFC00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e-DE" dirty="0"/>
              <a:t>Read API Response</a:t>
            </a:r>
          </a:p>
        </p:txBody>
      </p:sp>
      <p:sp>
        <p:nvSpPr>
          <p:cNvPr id="19" name="Rechteck 18">
            <a:extLst>
              <a:ext uri="{FF2B5EF4-FFF2-40B4-BE49-F238E27FC236}">
                <a16:creationId xmlns:a16="http://schemas.microsoft.com/office/drawing/2014/main" id="{96F549E6-E01E-4A49-8FCE-C84013798591}"/>
              </a:ext>
            </a:extLst>
          </p:cNvPr>
          <p:cNvSpPr/>
          <p:nvPr/>
        </p:nvSpPr>
        <p:spPr>
          <a:xfrm>
            <a:off x="6027811" y="3844835"/>
            <a:ext cx="2271251" cy="15731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 </a:t>
            </a:r>
            <a:r>
              <a:rPr lang="de-DE" dirty="0" err="1"/>
              <a:t>Wrangling</a:t>
            </a:r>
            <a:endParaRPr lang="de-DE" dirty="0"/>
          </a:p>
        </p:txBody>
      </p:sp>
      <p:sp>
        <p:nvSpPr>
          <p:cNvPr id="20" name="Pfeil: nach oben gekrümmt 19">
            <a:extLst>
              <a:ext uri="{FF2B5EF4-FFF2-40B4-BE49-F238E27FC236}">
                <a16:creationId xmlns:a16="http://schemas.microsoft.com/office/drawing/2014/main" id="{8E4E9094-047D-4C46-A6C2-3E49C6CE25CC}"/>
              </a:ext>
            </a:extLst>
          </p:cNvPr>
          <p:cNvSpPr/>
          <p:nvPr/>
        </p:nvSpPr>
        <p:spPr>
          <a:xfrm>
            <a:off x="2359742" y="5722374"/>
            <a:ext cx="1661652" cy="937998"/>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Pfeil: nach unten gekrümmt 20">
            <a:extLst>
              <a:ext uri="{FF2B5EF4-FFF2-40B4-BE49-F238E27FC236}">
                <a16:creationId xmlns:a16="http://schemas.microsoft.com/office/drawing/2014/main" id="{3F9801AC-A38C-4C2F-B867-D80CBC17FC43}"/>
              </a:ext>
            </a:extLst>
          </p:cNvPr>
          <p:cNvSpPr/>
          <p:nvPr/>
        </p:nvSpPr>
        <p:spPr>
          <a:xfrm>
            <a:off x="4818395" y="2863067"/>
            <a:ext cx="1847875" cy="677390"/>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 name="Rechteck 21">
            <a:extLst>
              <a:ext uri="{FF2B5EF4-FFF2-40B4-BE49-F238E27FC236}">
                <a16:creationId xmlns:a16="http://schemas.microsoft.com/office/drawing/2014/main" id="{683F4A28-5F1B-41BB-9D6A-B313EE888B2C}"/>
              </a:ext>
            </a:extLst>
          </p:cNvPr>
          <p:cNvSpPr/>
          <p:nvPr/>
        </p:nvSpPr>
        <p:spPr>
          <a:xfrm>
            <a:off x="8587930" y="3844834"/>
            <a:ext cx="2271251" cy="1573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Convert</a:t>
            </a:r>
            <a:r>
              <a:rPr lang="de-DE" dirty="0"/>
              <a:t> </a:t>
            </a:r>
            <a:r>
              <a:rPr lang="de-DE" dirty="0" err="1"/>
              <a:t>to</a:t>
            </a:r>
            <a:r>
              <a:rPr lang="de-DE" dirty="0"/>
              <a:t> CSV </a:t>
            </a:r>
            <a:r>
              <a:rPr lang="de-DE" dirty="0" err="1"/>
              <a:t>file</a:t>
            </a:r>
            <a:endParaRPr lang="de-DE" dirty="0"/>
          </a:p>
        </p:txBody>
      </p:sp>
      <p:sp>
        <p:nvSpPr>
          <p:cNvPr id="23" name="Pfeil: nach oben gekrümmt 22">
            <a:extLst>
              <a:ext uri="{FF2B5EF4-FFF2-40B4-BE49-F238E27FC236}">
                <a16:creationId xmlns:a16="http://schemas.microsoft.com/office/drawing/2014/main" id="{45FB8864-3F84-4A46-A60D-178776126A33}"/>
              </a:ext>
            </a:extLst>
          </p:cNvPr>
          <p:cNvSpPr/>
          <p:nvPr/>
        </p:nvSpPr>
        <p:spPr>
          <a:xfrm>
            <a:off x="7615084" y="5680252"/>
            <a:ext cx="1661652" cy="937998"/>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86654"/>
            <a:ext cx="10515600" cy="4351338"/>
          </a:xfrm>
          <a:prstGeom prst="rect">
            <a:avLst/>
          </a:prstGeom>
        </p:spPr>
        <p:txBody>
          <a:bodyPr/>
          <a:lstStyle/>
          <a:p>
            <a:pPr marL="0" indent="0" algn="ctr">
              <a:buNone/>
            </a:pPr>
            <a:r>
              <a:rPr lang="en-US" dirty="0"/>
              <a:t>Web scraping method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a:t>
            </a:r>
            <a:endParaRPr lang="en-US" dirty="0">
              <a:solidFill>
                <a:srgbClr val="0B49CB"/>
              </a:solidFill>
            </a:endParaRPr>
          </a:p>
        </p:txBody>
      </p:sp>
      <p:sp>
        <p:nvSpPr>
          <p:cNvPr id="2" name="Rechteck 1">
            <a:extLst>
              <a:ext uri="{FF2B5EF4-FFF2-40B4-BE49-F238E27FC236}">
                <a16:creationId xmlns:a16="http://schemas.microsoft.com/office/drawing/2014/main" id="{9F753FF7-46BC-438D-923B-4CD166D91069}"/>
              </a:ext>
            </a:extLst>
          </p:cNvPr>
          <p:cNvSpPr/>
          <p:nvPr/>
        </p:nvSpPr>
        <p:spPr>
          <a:xfrm>
            <a:off x="983226" y="2753876"/>
            <a:ext cx="2271251" cy="157316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HTTP GET Access</a:t>
            </a:r>
          </a:p>
        </p:txBody>
      </p:sp>
      <p:sp>
        <p:nvSpPr>
          <p:cNvPr id="7" name="Rechteck 6">
            <a:extLst>
              <a:ext uri="{FF2B5EF4-FFF2-40B4-BE49-F238E27FC236}">
                <a16:creationId xmlns:a16="http://schemas.microsoft.com/office/drawing/2014/main" id="{39EB12A9-01EF-441A-A9D0-E3D83F8D8329}"/>
              </a:ext>
            </a:extLst>
          </p:cNvPr>
          <p:cNvSpPr/>
          <p:nvPr/>
        </p:nvSpPr>
        <p:spPr>
          <a:xfrm>
            <a:off x="3505518" y="2753876"/>
            <a:ext cx="2271251" cy="15731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Installation </a:t>
            </a:r>
            <a:r>
              <a:rPr lang="de-DE" dirty="0" err="1"/>
              <a:t>of</a:t>
            </a:r>
            <a:r>
              <a:rPr lang="de-DE" dirty="0"/>
              <a:t> Beautiful Soap</a:t>
            </a:r>
          </a:p>
        </p:txBody>
      </p:sp>
      <p:sp>
        <p:nvSpPr>
          <p:cNvPr id="19" name="Rechteck 18">
            <a:extLst>
              <a:ext uri="{FF2B5EF4-FFF2-40B4-BE49-F238E27FC236}">
                <a16:creationId xmlns:a16="http://schemas.microsoft.com/office/drawing/2014/main" id="{96F549E6-E01E-4A49-8FCE-C84013798591}"/>
              </a:ext>
            </a:extLst>
          </p:cNvPr>
          <p:cNvSpPr/>
          <p:nvPr/>
        </p:nvSpPr>
        <p:spPr>
          <a:xfrm>
            <a:off x="6046724" y="2753876"/>
            <a:ext cx="2271251" cy="15731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Extract </a:t>
            </a:r>
            <a:r>
              <a:rPr lang="de-DE" dirty="0" err="1"/>
              <a:t>data</a:t>
            </a:r>
            <a:r>
              <a:rPr lang="de-DE" dirty="0"/>
              <a:t> </a:t>
            </a:r>
            <a:r>
              <a:rPr lang="de-DE" dirty="0" err="1"/>
              <a:t>to</a:t>
            </a:r>
            <a:r>
              <a:rPr lang="de-DE" dirty="0"/>
              <a:t> DF</a:t>
            </a:r>
          </a:p>
        </p:txBody>
      </p:sp>
      <p:sp>
        <p:nvSpPr>
          <p:cNvPr id="20" name="Pfeil: nach oben gekrümmt 19">
            <a:extLst>
              <a:ext uri="{FF2B5EF4-FFF2-40B4-BE49-F238E27FC236}">
                <a16:creationId xmlns:a16="http://schemas.microsoft.com/office/drawing/2014/main" id="{8E4E9094-047D-4C46-A6C2-3E49C6CE25CC}"/>
              </a:ext>
            </a:extLst>
          </p:cNvPr>
          <p:cNvSpPr/>
          <p:nvPr/>
        </p:nvSpPr>
        <p:spPr>
          <a:xfrm>
            <a:off x="2507225" y="4539399"/>
            <a:ext cx="1661652" cy="9379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Pfeil: nach unten gekrümmt 20">
            <a:extLst>
              <a:ext uri="{FF2B5EF4-FFF2-40B4-BE49-F238E27FC236}">
                <a16:creationId xmlns:a16="http://schemas.microsoft.com/office/drawing/2014/main" id="{3F9801AC-A38C-4C2F-B867-D80CBC17FC43}"/>
              </a:ext>
            </a:extLst>
          </p:cNvPr>
          <p:cNvSpPr/>
          <p:nvPr/>
        </p:nvSpPr>
        <p:spPr>
          <a:xfrm>
            <a:off x="4852831" y="1820848"/>
            <a:ext cx="1847875" cy="6773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 name="Rechteck 21">
            <a:extLst>
              <a:ext uri="{FF2B5EF4-FFF2-40B4-BE49-F238E27FC236}">
                <a16:creationId xmlns:a16="http://schemas.microsoft.com/office/drawing/2014/main" id="{683F4A28-5F1B-41BB-9D6A-B313EE888B2C}"/>
              </a:ext>
            </a:extLst>
          </p:cNvPr>
          <p:cNvSpPr/>
          <p:nvPr/>
        </p:nvSpPr>
        <p:spPr>
          <a:xfrm>
            <a:off x="8587930" y="2770056"/>
            <a:ext cx="2271251" cy="1573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Convert</a:t>
            </a:r>
            <a:r>
              <a:rPr lang="de-DE" dirty="0"/>
              <a:t> </a:t>
            </a:r>
            <a:r>
              <a:rPr lang="de-DE" dirty="0" err="1"/>
              <a:t>to</a:t>
            </a:r>
            <a:r>
              <a:rPr lang="de-DE" dirty="0"/>
              <a:t> CSV </a:t>
            </a:r>
            <a:r>
              <a:rPr lang="de-DE" dirty="0" err="1"/>
              <a:t>file</a:t>
            </a:r>
            <a:endParaRPr lang="de-DE" dirty="0"/>
          </a:p>
        </p:txBody>
      </p:sp>
      <p:sp>
        <p:nvSpPr>
          <p:cNvPr id="23" name="Pfeil: nach oben gekrümmt 22">
            <a:extLst>
              <a:ext uri="{FF2B5EF4-FFF2-40B4-BE49-F238E27FC236}">
                <a16:creationId xmlns:a16="http://schemas.microsoft.com/office/drawing/2014/main" id="{45FB8864-3F84-4A46-A60D-178776126A33}"/>
              </a:ext>
            </a:extLst>
          </p:cNvPr>
          <p:cNvSpPr/>
          <p:nvPr/>
        </p:nvSpPr>
        <p:spPr>
          <a:xfrm>
            <a:off x="7487149" y="4539399"/>
            <a:ext cx="1661652" cy="9379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Textfeld 12">
            <a:extLst>
              <a:ext uri="{FF2B5EF4-FFF2-40B4-BE49-F238E27FC236}">
                <a16:creationId xmlns:a16="http://schemas.microsoft.com/office/drawing/2014/main" id="{8C845471-0A73-47F0-B76C-E81D2C23E9EF}"/>
              </a:ext>
            </a:extLst>
          </p:cNvPr>
          <p:cNvSpPr txBox="1"/>
          <p:nvPr/>
        </p:nvSpPr>
        <p:spPr>
          <a:xfrm>
            <a:off x="8714772" y="6041726"/>
            <a:ext cx="2022054" cy="369332"/>
          </a:xfrm>
          <a:prstGeom prst="rect">
            <a:avLst/>
          </a:prstGeom>
          <a:noFill/>
        </p:spPr>
        <p:txBody>
          <a:bodyPr wrap="square">
            <a:spAutoFit/>
          </a:bodyPr>
          <a:lstStyle/>
          <a:p>
            <a:r>
              <a:rPr lang="de-DE" sz="1800" b="1" u="sng" dirty="0">
                <a:solidFill>
                  <a:srgbClr val="FF0000"/>
                </a:solidFill>
                <a:hlinkClick r:id="rId2"/>
              </a:rPr>
              <a:t>GitHub Link (code)</a:t>
            </a:r>
            <a:endParaRPr lang="de-DE" sz="1800" b="1" u="sng" dirty="0">
              <a:solidFill>
                <a:srgbClr val="FF0000"/>
              </a:solidFill>
            </a:endParaRPr>
          </a:p>
        </p:txBody>
      </p:sp>
    </p:spTree>
    <p:extLst>
      <p:ext uri="{BB962C8B-B14F-4D97-AF65-F5344CB8AC3E}">
        <p14:creationId xmlns:p14="http://schemas.microsoft.com/office/powerpoint/2010/main" val="53400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1888" y="1245171"/>
            <a:ext cx="10766323" cy="5170236"/>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1. Getting request from API</a:t>
            </a:r>
          </a:p>
          <a:p>
            <a:pPr marL="0" indent="0">
              <a:buNone/>
            </a:pPr>
            <a:endParaRPr lang="en-US" sz="2200" dirty="0">
              <a:ln w="0"/>
              <a:solidFill>
                <a:schemeClr val="accent1"/>
              </a:solidFill>
              <a:effectLst>
                <a:outerShdw blurRad="38100" dist="25400" dir="5400000" algn="ctr" rotWithShape="0">
                  <a:srgbClr val="6E747A">
                    <a:alpha val="43000"/>
                  </a:srgbClr>
                </a:outerShdw>
              </a:effectLst>
              <a:latin typeface="Abadi"/>
            </a:endParaRP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2. Converting request to a .json file </a:t>
            </a:r>
          </a:p>
          <a:p>
            <a:pPr marL="0" indent="0">
              <a:buNone/>
            </a:pPr>
            <a:endParaRPr lang="en-US" sz="2200" dirty="0">
              <a:ln w="0"/>
              <a:solidFill>
                <a:schemeClr val="accent1"/>
              </a:solidFill>
              <a:effectLst>
                <a:outerShdw blurRad="38100" dist="25400" dir="5400000" algn="ctr" rotWithShape="0">
                  <a:srgbClr val="6E747A">
                    <a:alpha val="43000"/>
                  </a:srgbClr>
                </a:outerShdw>
              </a:effectLst>
              <a:latin typeface="Abadi"/>
            </a:endParaRP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3. Work with a custom function to clean a data</a:t>
            </a:r>
          </a:p>
          <a:p>
            <a:pPr>
              <a:spcBef>
                <a:spcPts val="0"/>
              </a:spcBef>
            </a:pPr>
            <a:r>
              <a:rPr lang="en-US" sz="1000" i="1" dirty="0" err="1">
                <a:ln w="0"/>
                <a:solidFill>
                  <a:schemeClr val="accent1"/>
                </a:solidFill>
                <a:effectLst>
                  <a:outerShdw blurRad="38100" dist="25400" dir="5400000" algn="ctr" rotWithShape="0">
                    <a:srgbClr val="6E747A">
                      <a:alpha val="43000"/>
                    </a:srgbClr>
                  </a:outerShdw>
                </a:effectLst>
                <a:latin typeface="Abadi"/>
              </a:rPr>
              <a:t>getBoosterVersion</a:t>
            </a:r>
            <a:endParaRPr lang="en-US" sz="1000" i="1" dirty="0">
              <a:ln w="0"/>
              <a:solidFill>
                <a:schemeClr val="accent1"/>
              </a:solidFill>
              <a:effectLst>
                <a:outerShdw blurRad="38100" dist="25400" dir="5400000" algn="ctr" rotWithShape="0">
                  <a:srgbClr val="6E747A">
                    <a:alpha val="43000"/>
                  </a:srgbClr>
                </a:outerShdw>
              </a:effectLst>
              <a:latin typeface="Abadi"/>
            </a:endParaRPr>
          </a:p>
          <a:p>
            <a:pPr>
              <a:spcBef>
                <a:spcPts val="0"/>
              </a:spcBef>
            </a:pPr>
            <a:r>
              <a:rPr lang="en-US" sz="1000" i="1" dirty="0" err="1">
                <a:ln w="0"/>
                <a:solidFill>
                  <a:schemeClr val="accent1"/>
                </a:solidFill>
                <a:effectLst>
                  <a:outerShdw blurRad="38100" dist="25400" dir="5400000" algn="ctr" rotWithShape="0">
                    <a:srgbClr val="6E747A">
                      <a:alpha val="43000"/>
                    </a:srgbClr>
                  </a:outerShdw>
                </a:effectLst>
                <a:latin typeface="Abadi"/>
              </a:rPr>
              <a:t>getLaunchSite</a:t>
            </a:r>
            <a:r>
              <a:rPr lang="en-US" sz="1000" i="1" dirty="0">
                <a:ln w="0"/>
                <a:solidFill>
                  <a:schemeClr val="accent1"/>
                </a:solidFill>
                <a:effectLst>
                  <a:outerShdw blurRad="38100" dist="25400" dir="5400000" algn="ctr" rotWithShape="0">
                    <a:srgbClr val="6E747A">
                      <a:alpha val="43000"/>
                    </a:srgbClr>
                  </a:outerShdw>
                </a:effectLst>
                <a:latin typeface="Abadi"/>
              </a:rPr>
              <a:t>(data)</a:t>
            </a:r>
          </a:p>
          <a:p>
            <a:pPr>
              <a:spcBef>
                <a:spcPts val="0"/>
              </a:spcBef>
            </a:pPr>
            <a:r>
              <a:rPr lang="en-US" sz="1000" i="1" dirty="0" err="1">
                <a:ln w="0"/>
                <a:solidFill>
                  <a:schemeClr val="accent1"/>
                </a:solidFill>
                <a:effectLst>
                  <a:outerShdw blurRad="38100" dist="25400" dir="5400000" algn="ctr" rotWithShape="0">
                    <a:srgbClr val="6E747A">
                      <a:alpha val="43000"/>
                    </a:srgbClr>
                  </a:outerShdw>
                </a:effectLst>
                <a:latin typeface="Abadi"/>
              </a:rPr>
              <a:t>getPlayloadData</a:t>
            </a:r>
            <a:r>
              <a:rPr lang="en-US" sz="1000" i="1" dirty="0">
                <a:ln w="0"/>
                <a:solidFill>
                  <a:schemeClr val="accent1"/>
                </a:solidFill>
                <a:effectLst>
                  <a:outerShdw blurRad="38100" dist="25400" dir="5400000" algn="ctr" rotWithShape="0">
                    <a:srgbClr val="6E747A">
                      <a:alpha val="43000"/>
                    </a:srgbClr>
                  </a:outerShdw>
                </a:effectLst>
                <a:latin typeface="Abadi"/>
              </a:rPr>
              <a:t>(data)</a:t>
            </a:r>
          </a:p>
          <a:p>
            <a:pPr>
              <a:spcBef>
                <a:spcPts val="0"/>
              </a:spcBef>
            </a:pPr>
            <a:r>
              <a:rPr lang="en-US" sz="1000" i="1" dirty="0" err="1">
                <a:ln w="0"/>
                <a:solidFill>
                  <a:schemeClr val="accent1"/>
                </a:solidFill>
                <a:effectLst>
                  <a:outerShdw blurRad="38100" dist="25400" dir="5400000" algn="ctr" rotWithShape="0">
                    <a:srgbClr val="6E747A">
                      <a:alpha val="43000"/>
                    </a:srgbClr>
                  </a:outerShdw>
                </a:effectLst>
                <a:latin typeface="Abadi"/>
              </a:rPr>
              <a:t>getCoreData</a:t>
            </a:r>
            <a:r>
              <a:rPr lang="en-US" sz="1000" i="1" dirty="0">
                <a:ln w="0"/>
                <a:solidFill>
                  <a:schemeClr val="accent1"/>
                </a:solidFill>
                <a:effectLst>
                  <a:outerShdw blurRad="38100" dist="25400" dir="5400000" algn="ctr" rotWithShape="0">
                    <a:srgbClr val="6E747A">
                      <a:alpha val="43000"/>
                    </a:srgbClr>
                  </a:outerShdw>
                </a:effectLst>
                <a:latin typeface="Abadi"/>
              </a:rPr>
              <a:t>(data)</a:t>
            </a:r>
          </a:p>
          <a:p>
            <a:pPr marL="0" indent="0">
              <a:buNone/>
            </a:pPr>
            <a:r>
              <a:rPr lang="en-US" sz="1800" i="1" dirty="0">
                <a:ln w="0"/>
                <a:solidFill>
                  <a:schemeClr val="accent1"/>
                </a:solidFill>
                <a:effectLst>
                  <a:outerShdw blurRad="38100" dist="25400" dir="5400000" algn="ctr" rotWithShape="0">
                    <a:srgbClr val="6E747A">
                      <a:alpha val="43000"/>
                    </a:srgbClr>
                  </a:outerShdw>
                </a:effectLst>
                <a:latin typeface="Abadi"/>
              </a:rPr>
              <a:t>4. Assign global variable lists to dictionary to get a relevant data</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7317" y="584312"/>
            <a:ext cx="1244036" cy="190464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73612"/>
            <a:ext cx="10379770" cy="40133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D654A311-864D-49C4-801B-57C30FA8C917}"/>
              </a:ext>
            </a:extLst>
          </p:cNvPr>
          <p:cNvPicPr>
            <a:picLocks noChangeAspect="1"/>
          </p:cNvPicPr>
          <p:nvPr/>
        </p:nvPicPr>
        <p:blipFill>
          <a:blip r:embed="rId3"/>
          <a:stretch>
            <a:fillRect/>
          </a:stretch>
        </p:blipFill>
        <p:spPr>
          <a:xfrm>
            <a:off x="857171" y="1552212"/>
            <a:ext cx="4648200" cy="574837"/>
          </a:xfrm>
          <a:prstGeom prst="rect">
            <a:avLst/>
          </a:prstGeom>
        </p:spPr>
      </p:pic>
      <p:pic>
        <p:nvPicPr>
          <p:cNvPr id="9" name="Grafik 8">
            <a:extLst>
              <a:ext uri="{FF2B5EF4-FFF2-40B4-BE49-F238E27FC236}">
                <a16:creationId xmlns:a16="http://schemas.microsoft.com/office/drawing/2014/main" id="{0706E150-9FBF-48B5-931F-959730DEF072}"/>
              </a:ext>
            </a:extLst>
          </p:cNvPr>
          <p:cNvPicPr>
            <a:picLocks noChangeAspect="1"/>
          </p:cNvPicPr>
          <p:nvPr/>
        </p:nvPicPr>
        <p:blipFill>
          <a:blip r:embed="rId4"/>
          <a:stretch>
            <a:fillRect/>
          </a:stretch>
        </p:blipFill>
        <p:spPr>
          <a:xfrm>
            <a:off x="773125" y="2397271"/>
            <a:ext cx="5186771" cy="574838"/>
          </a:xfrm>
          <a:prstGeom prst="rect">
            <a:avLst/>
          </a:prstGeom>
        </p:spPr>
      </p:pic>
      <p:pic>
        <p:nvPicPr>
          <p:cNvPr id="11" name="Grafik 10">
            <a:extLst>
              <a:ext uri="{FF2B5EF4-FFF2-40B4-BE49-F238E27FC236}">
                <a16:creationId xmlns:a16="http://schemas.microsoft.com/office/drawing/2014/main" id="{F32398ED-1E14-4544-B0EA-6C51E0980783}"/>
              </a:ext>
            </a:extLst>
          </p:cNvPr>
          <p:cNvPicPr>
            <a:picLocks noChangeAspect="1"/>
          </p:cNvPicPr>
          <p:nvPr/>
        </p:nvPicPr>
        <p:blipFill>
          <a:blip r:embed="rId5"/>
          <a:stretch>
            <a:fillRect/>
          </a:stretch>
        </p:blipFill>
        <p:spPr>
          <a:xfrm>
            <a:off x="714439" y="4180950"/>
            <a:ext cx="1746611" cy="2103438"/>
          </a:xfrm>
          <a:prstGeom prst="rect">
            <a:avLst/>
          </a:prstGeom>
        </p:spPr>
      </p:pic>
      <p:pic>
        <p:nvPicPr>
          <p:cNvPr id="13" name="Grafik 12">
            <a:extLst>
              <a:ext uri="{FF2B5EF4-FFF2-40B4-BE49-F238E27FC236}">
                <a16:creationId xmlns:a16="http://schemas.microsoft.com/office/drawing/2014/main" id="{B70D5EB8-10C8-4472-AB16-596CECAD780D}"/>
              </a:ext>
            </a:extLst>
          </p:cNvPr>
          <p:cNvPicPr>
            <a:picLocks noChangeAspect="1"/>
          </p:cNvPicPr>
          <p:nvPr/>
        </p:nvPicPr>
        <p:blipFill>
          <a:blip r:embed="rId6"/>
          <a:stretch>
            <a:fillRect/>
          </a:stretch>
        </p:blipFill>
        <p:spPr>
          <a:xfrm>
            <a:off x="2633136" y="4192690"/>
            <a:ext cx="3326760" cy="2086717"/>
          </a:xfrm>
          <a:prstGeom prst="rect">
            <a:avLst/>
          </a:prstGeom>
        </p:spPr>
      </p:pic>
      <p:pic>
        <p:nvPicPr>
          <p:cNvPr id="15" name="Grafik 14">
            <a:extLst>
              <a:ext uri="{FF2B5EF4-FFF2-40B4-BE49-F238E27FC236}">
                <a16:creationId xmlns:a16="http://schemas.microsoft.com/office/drawing/2014/main" id="{9C4C851A-D2F3-437C-B462-76573E98A45E}"/>
              </a:ext>
            </a:extLst>
          </p:cNvPr>
          <p:cNvPicPr>
            <a:picLocks noChangeAspect="1"/>
          </p:cNvPicPr>
          <p:nvPr/>
        </p:nvPicPr>
        <p:blipFill>
          <a:blip r:embed="rId7"/>
          <a:stretch>
            <a:fillRect/>
          </a:stretch>
        </p:blipFill>
        <p:spPr>
          <a:xfrm>
            <a:off x="5981878" y="1668063"/>
            <a:ext cx="3419475" cy="600075"/>
          </a:xfrm>
          <a:prstGeom prst="rect">
            <a:avLst/>
          </a:prstGeom>
        </p:spPr>
      </p:pic>
      <p:pic>
        <p:nvPicPr>
          <p:cNvPr id="17" name="Grafik 16">
            <a:extLst>
              <a:ext uri="{FF2B5EF4-FFF2-40B4-BE49-F238E27FC236}">
                <a16:creationId xmlns:a16="http://schemas.microsoft.com/office/drawing/2014/main" id="{B9A31638-AFE6-4060-A5C0-B04A7CDC3E80}"/>
              </a:ext>
            </a:extLst>
          </p:cNvPr>
          <p:cNvPicPr>
            <a:picLocks noChangeAspect="1"/>
          </p:cNvPicPr>
          <p:nvPr/>
        </p:nvPicPr>
        <p:blipFill>
          <a:blip r:embed="rId8"/>
          <a:stretch>
            <a:fillRect/>
          </a:stretch>
        </p:blipFill>
        <p:spPr>
          <a:xfrm>
            <a:off x="5959896" y="2307509"/>
            <a:ext cx="4930615" cy="1419225"/>
          </a:xfrm>
          <a:prstGeom prst="rect">
            <a:avLst/>
          </a:prstGeom>
        </p:spPr>
      </p:pic>
      <p:sp>
        <p:nvSpPr>
          <p:cNvPr id="19" name="Textfeld 18">
            <a:extLst>
              <a:ext uri="{FF2B5EF4-FFF2-40B4-BE49-F238E27FC236}">
                <a16:creationId xmlns:a16="http://schemas.microsoft.com/office/drawing/2014/main" id="{757BC70B-4342-4812-ACE4-4B085320D972}"/>
              </a:ext>
            </a:extLst>
          </p:cNvPr>
          <p:cNvSpPr txBox="1"/>
          <p:nvPr/>
        </p:nvSpPr>
        <p:spPr>
          <a:xfrm>
            <a:off x="5868128" y="1245170"/>
            <a:ext cx="6902244" cy="369332"/>
          </a:xfrm>
          <a:prstGeom prst="rect">
            <a:avLst/>
          </a:prstGeom>
          <a:noFill/>
        </p:spPr>
        <p:txBody>
          <a:bodyPr wrap="square">
            <a:spAutoFit/>
          </a:bodyPr>
          <a:lstStyle/>
          <a:p>
            <a:pPr marL="0" indent="0">
              <a:buNone/>
            </a:pPr>
            <a:r>
              <a:rPr lang="en-US" sz="1800" i="1" dirty="0">
                <a:latin typeface="Abadi"/>
              </a:rPr>
              <a:t>5. Filter a </a:t>
            </a:r>
            <a:r>
              <a:rPr lang="en-US" sz="1800" i="1" dirty="0" err="1">
                <a:latin typeface="Abadi"/>
              </a:rPr>
              <a:t>dataframe</a:t>
            </a:r>
            <a:r>
              <a:rPr lang="en-US" sz="1800" i="1" dirty="0">
                <a:latin typeface="Abadi"/>
              </a:rPr>
              <a:t> and convert to CSV file</a:t>
            </a:r>
          </a:p>
        </p:txBody>
      </p:sp>
      <p:sp>
        <p:nvSpPr>
          <p:cNvPr id="2" name="Textfeld 1">
            <a:extLst>
              <a:ext uri="{FF2B5EF4-FFF2-40B4-BE49-F238E27FC236}">
                <a16:creationId xmlns:a16="http://schemas.microsoft.com/office/drawing/2014/main" id="{515ADA81-60F5-496F-B0E9-76BB723AF552}"/>
              </a:ext>
            </a:extLst>
          </p:cNvPr>
          <p:cNvSpPr txBox="1"/>
          <p:nvPr/>
        </p:nvSpPr>
        <p:spPr>
          <a:xfrm>
            <a:off x="7934632" y="5191432"/>
            <a:ext cx="2054942" cy="861774"/>
          </a:xfrm>
          <a:prstGeom prst="rect">
            <a:avLst/>
          </a:prstGeom>
          <a:noFill/>
        </p:spPr>
        <p:txBody>
          <a:bodyPr wrap="square" rtlCol="0">
            <a:spAutoFit/>
          </a:bodyPr>
          <a:lstStyle/>
          <a:p>
            <a:r>
              <a:rPr lang="de-DE" sz="2500" b="1" u="sng" dirty="0">
                <a:solidFill>
                  <a:srgbClr val="FF0000"/>
                </a:solidFill>
                <a:hlinkClick r:id="rId9"/>
              </a:rPr>
              <a:t>GitHub Link (code)</a:t>
            </a:r>
            <a:endParaRPr lang="de-DE" sz="2500" b="1" u="sng" dirty="0">
              <a:solidFill>
                <a:srgbClr val="FF0000"/>
              </a:solidFill>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purl.org/dc/dcmitype/"/>
    <ds:schemaRef ds:uri="http://schemas.microsoft.com/office/2006/metadata/properties"/>
    <ds:schemaRef ds:uri="http://schemas.microsoft.com/office/infopath/2007/PartnerControls"/>
    <ds:schemaRef ds:uri="http://schemas.microsoft.com/office/2006/documentManagement/types"/>
    <ds:schemaRef ds:uri="155be751-a274-42e8-93fb-f39d3b9bccc8"/>
    <ds:schemaRef ds:uri="http://purl.org/dc/terms/"/>
    <ds:schemaRef ds:uri="http://schemas.openxmlformats.org/package/2006/metadata/core-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2182</Words>
  <Application>Microsoft Office PowerPoint</Application>
  <PresentationFormat>Breitbild</PresentationFormat>
  <Paragraphs>374</Paragraphs>
  <Slides>48</Slides>
  <Notes>4</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48</vt:i4>
      </vt:variant>
    </vt:vector>
  </HeadingPairs>
  <TitlesOfParts>
    <vt:vector size="59" baseType="lpstr">
      <vt:lpstr>Abadi</vt:lpstr>
      <vt:lpstr>-apple-system</vt:lpstr>
      <vt:lpstr>Arial</vt:lpstr>
      <vt:lpstr>Calibri</vt:lpstr>
      <vt:lpstr>Calibri Light</vt:lpstr>
      <vt:lpstr>IBM Plex Mono SemiBold</vt:lpstr>
      <vt:lpstr>IBM Plex Mono Text</vt:lpstr>
      <vt:lpstr>var(--jp-cell-prompt-font-family)</vt:lpstr>
      <vt:lpstr>var(--jp-code-font-family)</vt:lpstr>
      <vt:lpstr>Wingdings</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Huebner,Alex</cp:lastModifiedBy>
  <cp:revision>311</cp:revision>
  <dcterms:created xsi:type="dcterms:W3CDTF">2021-04-29T18:58:34Z</dcterms:created>
  <dcterms:modified xsi:type="dcterms:W3CDTF">2022-10-14T16:02:10Z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